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23"/>
  </p:notesMasterIdLst>
  <p:sldIdLst>
    <p:sldId id="256" r:id="rId5"/>
    <p:sldId id="295" r:id="rId6"/>
    <p:sldId id="289" r:id="rId7"/>
    <p:sldId id="299" r:id="rId8"/>
    <p:sldId id="290" r:id="rId9"/>
    <p:sldId id="268" r:id="rId10"/>
    <p:sldId id="272" r:id="rId11"/>
    <p:sldId id="291" r:id="rId12"/>
    <p:sldId id="270" r:id="rId13"/>
    <p:sldId id="296" r:id="rId14"/>
    <p:sldId id="292" r:id="rId15"/>
    <p:sldId id="274" r:id="rId16"/>
    <p:sldId id="297" r:id="rId17"/>
    <p:sldId id="293" r:id="rId18"/>
    <p:sldId id="275" r:id="rId19"/>
    <p:sldId id="298" r:id="rId20"/>
    <p:sldId id="294"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03CD"/>
    <a:srgbClr val="F58F51"/>
    <a:srgbClr val="C74167"/>
    <a:srgbClr val="219091"/>
    <a:srgbClr val="25509F"/>
    <a:srgbClr val="067699"/>
    <a:srgbClr val="E9E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905D3F-28A6-41D0-9206-D11F4D94D496}" type="datetimeFigureOut">
              <a:rPr lang="en-GB" smtClean="0"/>
              <a:t>17/04/2023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6F843-A907-4493-8936-AA74752273C3}" type="slidenum">
              <a:rPr lang="en-GB" smtClean="0"/>
              <a:t>‹#›</a:t>
            </a:fld>
            <a:endParaRPr lang="en-GB"/>
          </a:p>
        </p:txBody>
      </p:sp>
    </p:spTree>
    <p:extLst>
      <p:ext uri="{BB962C8B-B14F-4D97-AF65-F5344CB8AC3E}">
        <p14:creationId xmlns:p14="http://schemas.microsoft.com/office/powerpoint/2010/main" val="670161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0118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4893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898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0191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E08E618-C2FC-634C-8732-A3F6D88AF13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794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C15A9-C79E-534E-83A2-211635551595}"/>
              </a:ext>
            </a:extLst>
          </p:cNvPr>
          <p:cNvSpPr>
            <a:spLocks noGrp="1"/>
          </p:cNvSpPr>
          <p:nvPr>
            <p:ph type="ctrTitle"/>
          </p:nvPr>
        </p:nvSpPr>
        <p:spPr>
          <a:xfrm>
            <a:off x="1524000" y="1122363"/>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B50B8520-D0D1-7941-A98C-03152BCDD8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C538A64-1AC4-E443-9C03-1F935970202C}"/>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EE1F5771-037E-1044-8907-E005ABBC04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C160EF-C47B-4046-933B-827FC18EAA9D}"/>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769461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E1462-A305-444C-A00D-EC2CC0669684}"/>
              </a:ext>
            </a:extLst>
          </p:cNvPr>
          <p:cNvSpPr>
            <a:spLocks noGrp="1"/>
          </p:cNvSpPr>
          <p:nvPr>
            <p:ph type="title"/>
          </p:nvPr>
        </p:nvSpPr>
        <p:spPr/>
        <p:txBody>
          <a:bodyPr/>
          <a:lstStyle/>
          <a:p>
            <a:r>
              <a:rPr lang="en-GB" dirty="0"/>
              <a:t>Click to edit Master title style</a:t>
            </a:r>
            <a:endParaRPr lang="en-US" dirty="0"/>
          </a:p>
        </p:txBody>
      </p:sp>
      <p:sp>
        <p:nvSpPr>
          <p:cNvPr id="3" name="Vertical Text Placeholder 2">
            <a:extLst>
              <a:ext uri="{FF2B5EF4-FFF2-40B4-BE49-F238E27FC236}">
                <a16:creationId xmlns:a16="http://schemas.microsoft.com/office/drawing/2014/main" id="{0B7FA7B9-C137-CA4E-AF09-0F1642314D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098C74-3CE9-9449-98DD-DB54D7B2E2FB}"/>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214A24E0-1C3B-964C-85DF-2B6AFF8149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3D4284-24B1-7440-945D-E564DDD5C3E7}"/>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510282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B6FEE6-6361-F746-9DE1-7D18EFC506C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44B7015-EC90-4348-B862-0162C36AFB1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BE6A48E-B1B8-B748-9BC3-633C830C5BED}"/>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62F2C13D-09BD-ED47-99B9-E3D45166E3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27B9FC-DEF6-F742-9163-C44DDBAE38A8}"/>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809993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28430-81D8-D144-B0E8-5A70624EC7F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62350F0-CDBF-7946-A51F-D6DE2080C4F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4ABA8C-B00C-A346-866D-2C64C911C92B}"/>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B1119131-36CF-4141-AF54-F5AC53DFA4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87744B-1040-EC4E-9845-B269477BAB6C}"/>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778761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5E85F-873E-DA4B-BE9A-F2D3A5238D0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9357D5D-7E54-8C4B-A01E-3986C9BC9E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BE87032-9D0C-9B40-A512-B0DD9FA05454}"/>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F89E72E0-0E84-D740-8022-480AE1158E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A365BE-D23B-EB4F-8EFD-61732150588D}"/>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975886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98BB5-A769-134F-852B-C620C75722C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4E937C5-9431-0741-9769-C0D7DD416B0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B1D14F0-F034-2F4B-B414-81B2C3E9CF9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45E3D28-FE38-4F4E-9F51-71998FF3E7F4}"/>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2172D298-9109-E444-AB49-F41CCA628B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38E86D-1FB9-554A-B1FC-49278004DB0A}"/>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42223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7B2A9-2BBB-DA4C-8E75-ECB86B116B7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C2ED5D2-1DBE-8F47-8C02-6F736CD420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6A2742E-1A26-8145-B1B9-A33C4A653C2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3FE27CD-8808-4D4F-9DF5-90B9FE0967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559E36A-1A3D-1647-956D-66A8EE8F6DC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D23A67-77FE-F44F-B2A9-6262692DF229}"/>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8" name="Footer Placeholder 7">
            <a:extLst>
              <a:ext uri="{FF2B5EF4-FFF2-40B4-BE49-F238E27FC236}">
                <a16:creationId xmlns:a16="http://schemas.microsoft.com/office/drawing/2014/main" id="{E5FC5A9F-C465-6A41-9070-93593D03E4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43DD14-EDE1-F140-8095-170CA836F0D5}"/>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956945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8B575-9279-284E-B059-1BB5EA8014B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519349E-F5B6-7546-852B-3A92F5F98D3F}"/>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4" name="Footer Placeholder 3">
            <a:extLst>
              <a:ext uri="{FF2B5EF4-FFF2-40B4-BE49-F238E27FC236}">
                <a16:creationId xmlns:a16="http://schemas.microsoft.com/office/drawing/2014/main" id="{20068932-6BE9-9148-BEA0-E5D224AAB20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264371-1334-1E43-9723-184DD1CD967A}"/>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020889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A1B7B3-3541-5146-BA07-EEFAD773240E}"/>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3" name="Footer Placeholder 2">
            <a:extLst>
              <a:ext uri="{FF2B5EF4-FFF2-40B4-BE49-F238E27FC236}">
                <a16:creationId xmlns:a16="http://schemas.microsoft.com/office/drawing/2014/main" id="{1791BC18-C100-F54E-B07C-9BE78AA230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E518AA-C1D8-4A44-97DC-142D2639F480}"/>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149953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9EC67-4EB5-F644-8F9D-CBCC25AFBAF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EC2CB10-B8DF-544C-90A2-35C45D8D6A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F676E21-AC27-D64A-9652-C48F75E6E9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E70889-9E0F-5746-A166-4D8236E20E3C}"/>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57BC2520-FB06-A04D-A4E0-CD46B4CC66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11278C-5D56-E349-A724-352F10FE87DF}"/>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3265058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7DBBA-C385-F949-94AE-4C3E7903CA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620C4D2-2B25-184D-B943-4F3B3852F4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D3FE8F-D874-864D-9F78-4B8029B600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DF5D2BD-4D68-3049-9C44-635BC65867A3}"/>
              </a:ext>
            </a:extLst>
          </p:cNvPr>
          <p:cNvSpPr>
            <a:spLocks noGrp="1"/>
          </p:cNvSpPr>
          <p:nvPr>
            <p:ph type="dt" sz="half" idx="10"/>
          </p:nvPr>
        </p:nvSpPr>
        <p:spPr/>
        <p:txBody>
          <a:bodyPr/>
          <a:lstStyle/>
          <a:p>
            <a:fld id="{78998EFE-0D60-5846-86CD-8B15C082E094}" type="datetimeFigureOut">
              <a:rPr lang="en-US" smtClean="0"/>
              <a:t>4/17/2023</a:t>
            </a:fld>
            <a:endParaRPr lang="en-US"/>
          </a:p>
        </p:txBody>
      </p:sp>
      <p:sp>
        <p:nvSpPr>
          <p:cNvPr id="6" name="Footer Placeholder 5">
            <a:extLst>
              <a:ext uri="{FF2B5EF4-FFF2-40B4-BE49-F238E27FC236}">
                <a16:creationId xmlns:a16="http://schemas.microsoft.com/office/drawing/2014/main" id="{E4E3A0EF-F3F8-9B4D-BB44-8F92041F2A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DA99A5-E25A-584A-8175-C87CBFD77728}"/>
              </a:ext>
            </a:extLst>
          </p:cNvPr>
          <p:cNvSpPr>
            <a:spLocks noGrp="1"/>
          </p:cNvSpPr>
          <p:nvPr>
            <p:ph type="sldNum" sz="quarter" idx="12"/>
          </p:nvPr>
        </p:nvSpPr>
        <p:spPr/>
        <p:txBody>
          <a:bodyPr/>
          <a:lstStyle/>
          <a:p>
            <a:fld id="{3CB2D85C-F544-5846-A57B-5EAE8B8D4C86}" type="slidenum">
              <a:rPr lang="en-US" smtClean="0"/>
              <a:t>‹#›</a:t>
            </a:fld>
            <a:endParaRPr lang="en-US"/>
          </a:p>
        </p:txBody>
      </p:sp>
    </p:spTree>
    <p:extLst>
      <p:ext uri="{BB962C8B-B14F-4D97-AF65-F5344CB8AC3E}">
        <p14:creationId xmlns:p14="http://schemas.microsoft.com/office/powerpoint/2010/main" val="3202242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49831E-A45D-5745-B70C-222CBA1DB5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8E8145E-5D81-0240-99BC-B81D2B5335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AD98864D-3AFC-5E4D-A3B2-47E305309C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98EFE-0D60-5846-86CD-8B15C082E094}" type="datetimeFigureOut">
              <a:rPr lang="en-US" smtClean="0"/>
              <a:t>4/17/2023</a:t>
            </a:fld>
            <a:endParaRPr lang="en-US"/>
          </a:p>
        </p:txBody>
      </p:sp>
      <p:sp>
        <p:nvSpPr>
          <p:cNvPr id="5" name="Footer Placeholder 4">
            <a:extLst>
              <a:ext uri="{FF2B5EF4-FFF2-40B4-BE49-F238E27FC236}">
                <a16:creationId xmlns:a16="http://schemas.microsoft.com/office/drawing/2014/main" id="{B39588A6-D022-B348-87A1-287A313E2C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0CF72E1-02E2-2B4A-962D-2D44C2CF8B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B2D85C-F544-5846-A57B-5EAE8B8D4C86}" type="slidenum">
              <a:rPr lang="en-US" smtClean="0"/>
              <a:t>‹#›</a:t>
            </a:fld>
            <a:endParaRPr lang="en-US"/>
          </a:p>
        </p:txBody>
      </p:sp>
    </p:spTree>
    <p:extLst>
      <p:ext uri="{BB962C8B-B14F-4D97-AF65-F5344CB8AC3E}">
        <p14:creationId xmlns:p14="http://schemas.microsoft.com/office/powerpoint/2010/main" val="166799117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b="0" i="0" kern="1200">
          <a:solidFill>
            <a:schemeClr val="tx1"/>
          </a:solidFill>
          <a:latin typeface="Helvetica Light" panose="020B04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outdoor, tree, person, person&#10;&#10;Description automatically generated">
            <a:extLst>
              <a:ext uri="{FF2B5EF4-FFF2-40B4-BE49-F238E27FC236}">
                <a16:creationId xmlns:a16="http://schemas.microsoft.com/office/drawing/2014/main" id="{2038FD1F-E1DD-0A4C-B90D-8690E40F19C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r="-1"/>
          <a:stretch/>
        </p:blipFill>
        <p:spPr>
          <a:xfrm>
            <a:off x="-32085" y="-54533"/>
            <a:ext cx="12255207" cy="6944617"/>
          </a:xfrm>
          <a:prstGeom prst="rect">
            <a:avLst/>
          </a:prstGeom>
        </p:spPr>
      </p:pic>
      <p:grpSp>
        <p:nvGrpSpPr>
          <p:cNvPr id="25" name="Group 24">
            <a:extLst>
              <a:ext uri="{FF2B5EF4-FFF2-40B4-BE49-F238E27FC236}">
                <a16:creationId xmlns:a16="http://schemas.microsoft.com/office/drawing/2014/main" id="{09EFAE80-CABC-744E-A805-B107B247B6E1}"/>
              </a:ext>
            </a:extLst>
          </p:cNvPr>
          <p:cNvGrpSpPr/>
          <p:nvPr/>
        </p:nvGrpSpPr>
        <p:grpSpPr>
          <a:xfrm>
            <a:off x="4323074" y="-50800"/>
            <a:ext cx="7900049" cy="6951384"/>
            <a:chOff x="4323074" y="-50800"/>
            <a:chExt cx="7900049" cy="6951384"/>
          </a:xfrm>
        </p:grpSpPr>
        <p:pic>
          <p:nvPicPr>
            <p:cNvPr id="20" name="Picture 19">
              <a:extLst>
                <a:ext uri="{FF2B5EF4-FFF2-40B4-BE49-F238E27FC236}">
                  <a16:creationId xmlns:a16="http://schemas.microsoft.com/office/drawing/2014/main" id="{0C227411-5411-1741-A679-56FF4C1F5BEE}"/>
                </a:ext>
              </a:extLst>
            </p:cNvPr>
            <p:cNvPicPr>
              <a:picLocks noChangeAspect="1"/>
            </p:cNvPicPr>
            <p:nvPr/>
          </p:nvPicPr>
          <p:blipFill>
            <a:blip r:embed="rId3">
              <a:alphaModFix/>
            </a:blip>
            <a:stretch>
              <a:fillRect/>
            </a:stretch>
          </p:blipFill>
          <p:spPr>
            <a:xfrm>
              <a:off x="4323074" y="-50800"/>
              <a:ext cx="7868926" cy="6943169"/>
            </a:xfrm>
            <a:prstGeom prst="rect">
              <a:avLst/>
            </a:prstGeom>
          </p:spPr>
        </p:pic>
        <p:sp>
          <p:nvSpPr>
            <p:cNvPr id="24" name="Rectangle 23">
              <a:extLst>
                <a:ext uri="{FF2B5EF4-FFF2-40B4-BE49-F238E27FC236}">
                  <a16:creationId xmlns:a16="http://schemas.microsoft.com/office/drawing/2014/main" id="{C720BDE4-D855-6340-9B59-C118CD60B959}"/>
                </a:ext>
              </a:extLst>
            </p:cNvPr>
            <p:cNvSpPr/>
            <p:nvPr/>
          </p:nvSpPr>
          <p:spPr>
            <a:xfrm>
              <a:off x="8485312" y="-42584"/>
              <a:ext cx="3737811" cy="694316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pSp>
      <p:pic>
        <p:nvPicPr>
          <p:cNvPr id="9" name="Picture 8" descr="A close up of a logo&#10;&#10;Description automatically generated with low confidence">
            <a:extLst>
              <a:ext uri="{FF2B5EF4-FFF2-40B4-BE49-F238E27FC236}">
                <a16:creationId xmlns:a16="http://schemas.microsoft.com/office/drawing/2014/main" id="{0F0B93C4-3AC8-F44C-A07D-5ECFB625C24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303766" y="5313751"/>
            <a:ext cx="2434885" cy="1337982"/>
          </a:xfrm>
          <a:prstGeom prst="rect">
            <a:avLst/>
          </a:prstGeom>
        </p:spPr>
      </p:pic>
      <p:sp>
        <p:nvSpPr>
          <p:cNvPr id="27" name="TextBox 26">
            <a:extLst>
              <a:ext uri="{FF2B5EF4-FFF2-40B4-BE49-F238E27FC236}">
                <a16:creationId xmlns:a16="http://schemas.microsoft.com/office/drawing/2014/main" id="{65123A98-682F-854E-8C9A-6663F9CCF216}"/>
              </a:ext>
            </a:extLst>
          </p:cNvPr>
          <p:cNvSpPr txBox="1"/>
          <p:nvPr/>
        </p:nvSpPr>
        <p:spPr>
          <a:xfrm>
            <a:off x="5003514" y="2011913"/>
            <a:ext cx="6806449" cy="2585323"/>
          </a:xfrm>
          <a:prstGeom prst="rect">
            <a:avLst/>
          </a:prstGeom>
          <a:noFill/>
        </p:spPr>
        <p:txBody>
          <a:bodyPr wrap="square" rtlCol="0">
            <a:spAutoFit/>
          </a:bodyPr>
          <a:lstStyle/>
          <a:p>
            <a:pPr algn="r"/>
            <a:r>
              <a:rPr lang="en-US" sz="5400" dirty="0">
                <a:solidFill>
                  <a:srgbClr val="5EBFBC"/>
                </a:solidFill>
                <a:latin typeface="Helvetica" pitchFamily="2" charset="0"/>
              </a:rPr>
              <a:t>Parents as Partners</a:t>
            </a:r>
          </a:p>
          <a:p>
            <a:pPr algn="r"/>
            <a:r>
              <a:rPr lang="en-US" sz="5400" dirty="0">
                <a:solidFill>
                  <a:srgbClr val="5EBFBC"/>
                </a:solidFill>
                <a:latin typeface="Helvetica" pitchFamily="2" charset="0"/>
              </a:rPr>
              <a:t>Conversation Starter Your Practice</a:t>
            </a:r>
          </a:p>
        </p:txBody>
      </p:sp>
    </p:spTree>
    <p:extLst>
      <p:ext uri="{BB962C8B-B14F-4D97-AF65-F5344CB8AC3E}">
        <p14:creationId xmlns:p14="http://schemas.microsoft.com/office/powerpoint/2010/main" val="1785801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ADA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634"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85350" y="712871"/>
            <a:ext cx="6554125" cy="5432256"/>
          </a:xfrm>
          <a:prstGeom prst="rect">
            <a:avLst/>
          </a:prstGeom>
          <a:noFill/>
        </p:spPr>
        <p:txBody>
          <a:bodyPr wrap="square" rtlCol="0">
            <a:spAutoFit/>
          </a:bodyPr>
          <a:lstStyle/>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Is there a professional/practitioner that this family trusts? </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Does the trusted practitioner know how important they are to this family?</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endParaRP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How do I know that this family trusts me?</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GB" sz="2400" dirty="0">
                <a:solidFill>
                  <a:schemeClr val="bg2">
                    <a:lumMod val="25000"/>
                  </a:schemeClr>
                </a:solidFill>
                <a:latin typeface="Helvetica Light" panose="020B0403020202020204"/>
              </a:rPr>
              <a:t>What difference does it make to my ability to support this family when they trust me?</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If they don’t trust me…</a:t>
            </a:r>
          </a:p>
          <a:p>
            <a:pPr marL="800100" lvl="1" indent="-342900">
              <a:spcAft>
                <a:spcPts val="600"/>
              </a:spcAft>
              <a:buFont typeface="Arial" panose="020B0604020202020204" pitchFamily="34" charset="0"/>
              <a:buChar char="•"/>
            </a:pPr>
            <a:r>
              <a:rPr lang="en-GB" sz="2400" dirty="0">
                <a:solidFill>
                  <a:schemeClr val="bg2">
                    <a:lumMod val="25000"/>
                  </a:schemeClr>
                </a:solidFill>
                <a:latin typeface="Helvetica Light" panose="020B0403020202020204"/>
              </a:rPr>
              <a:t>What is their past experience of working with services that may impact on this relationship?</a:t>
            </a:r>
          </a:p>
          <a:p>
            <a:pPr marL="800100" lvl="1" indent="-342900">
              <a:spcAft>
                <a:spcPts val="600"/>
              </a:spcAft>
              <a:buFont typeface="Arial" panose="020B0604020202020204" pitchFamily="34" charset="0"/>
              <a:buChar char="•"/>
            </a:pPr>
            <a:r>
              <a:rPr lang="en-GB" sz="2400" dirty="0">
                <a:solidFill>
                  <a:schemeClr val="bg2">
                    <a:lumMod val="25000"/>
                  </a:schemeClr>
                </a:solidFill>
                <a:latin typeface="Helvetica Light" panose="020B0403020202020204"/>
              </a:rPr>
              <a:t>What would help them to trust me?</a:t>
            </a:r>
            <a:endPar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endParaRPr>
          </a:p>
        </p:txBody>
      </p:sp>
      <p:pic>
        <p:nvPicPr>
          <p:cNvPr id="12" name="Picture 11" descr="A close up of a logo&#10;&#10;Description automatically generated with low confidence">
            <a:extLst>
              <a:ext uri="{FF2B5EF4-FFF2-40B4-BE49-F238E27FC236}">
                <a16:creationId xmlns:a16="http://schemas.microsoft.com/office/drawing/2014/main" id="{6E85FE4F-D036-764F-BF62-9F3FC11B289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3" name="TextBox 12">
            <a:extLst>
              <a:ext uri="{FF2B5EF4-FFF2-40B4-BE49-F238E27FC236}">
                <a16:creationId xmlns:a16="http://schemas.microsoft.com/office/drawing/2014/main" id="{37BA2231-3872-4341-999C-A67862A51379}"/>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5ADA8"/>
                </a:solidFill>
                <a:effectLst/>
                <a:uLnTx/>
                <a:uFillTx/>
                <a:latin typeface="Helvetica" pitchFamily="2" charset="0"/>
                <a:ea typeface="+mn-ea"/>
                <a:cs typeface="+mn-cs"/>
              </a:rPr>
              <a:t>Trust</a:t>
            </a:r>
          </a:p>
        </p:txBody>
      </p:sp>
    </p:spTree>
    <p:extLst>
      <p:ext uri="{BB962C8B-B14F-4D97-AF65-F5344CB8AC3E}">
        <p14:creationId xmlns:p14="http://schemas.microsoft.com/office/powerpoint/2010/main" val="3058358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81E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4459705" y="173035"/>
            <a:ext cx="7498515" cy="1815882"/>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Parents need to be able to tell their story, to be listened to, to help them make the changes that they need to develop hope for themselves and their family’s future.</a:t>
            </a:r>
            <a:endParaRPr kumimoji="0" lang="en-US" sz="28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sp>
        <p:nvSpPr>
          <p:cNvPr id="11" name="TextBox 10">
            <a:extLst>
              <a:ext uri="{FF2B5EF4-FFF2-40B4-BE49-F238E27FC236}">
                <a16:creationId xmlns:a16="http://schemas.microsoft.com/office/drawing/2014/main" id="{8FFD803D-8792-1B4D-A12D-384693289937}"/>
              </a:ext>
            </a:extLst>
          </p:cNvPr>
          <p:cNvSpPr txBox="1"/>
          <p:nvPr/>
        </p:nvSpPr>
        <p:spPr>
          <a:xfrm>
            <a:off x="5143287" y="2212752"/>
            <a:ext cx="6352673" cy="4093428"/>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a:solidFill>
                  <a:schemeClr val="bg1"/>
                </a:solidFill>
                <a:latin typeface="Helvetica Light" panose="020B0403020202020204"/>
              </a:rPr>
              <a:t>I’m aware that life can be difficult but know that the support I give can help this family accept what has happened and understand that change is possible.</a:t>
            </a:r>
          </a:p>
          <a:p>
            <a:pPr marL="342900" indent="-342900">
              <a:spcAft>
                <a:spcPts val="600"/>
              </a:spcAft>
              <a:buFont typeface="Arial" panose="020B0604020202020204" pitchFamily="34" charset="0"/>
              <a:buChar char="•"/>
            </a:pPr>
            <a:r>
              <a:rPr lang="en-GB" sz="2000" dirty="0">
                <a:solidFill>
                  <a:schemeClr val="bg1"/>
                </a:solidFill>
                <a:latin typeface="Helvetica Light" panose="020B0403020202020204"/>
              </a:rPr>
              <a:t>How can I use a developmental, trauma informed approach when working with you to find ways to make positive change possible?</a:t>
            </a:r>
          </a:p>
          <a:p>
            <a:endParaRPr lang="en-GB" sz="2000" dirty="0">
              <a:solidFill>
                <a:schemeClr val="bg1"/>
              </a:solidFill>
              <a:latin typeface="Helvetica Light" panose="020B0403020202020204"/>
            </a:endParaRPr>
          </a:p>
          <a:p>
            <a:pPr>
              <a:lnSpc>
                <a:spcPct val="150000"/>
              </a:lnSpc>
            </a:pPr>
            <a:r>
              <a:rPr lang="en-GB" sz="2000" dirty="0">
                <a:solidFill>
                  <a:schemeClr val="bg1"/>
                </a:solidFill>
                <a:latin typeface="Helvetica Light" panose="020B0403020202020204"/>
              </a:rPr>
              <a:t>Focus on:</a:t>
            </a:r>
          </a:p>
          <a:p>
            <a:pPr marL="800100" lvl="1" indent="-342900">
              <a:buFont typeface="Arial" panose="020B0604020202020204" pitchFamily="34" charset="0"/>
              <a:buChar char="•"/>
            </a:pPr>
            <a:r>
              <a:rPr lang="en-GB" sz="2000" dirty="0">
                <a:solidFill>
                  <a:schemeClr val="bg1"/>
                </a:solidFill>
                <a:latin typeface="Helvetica Light" panose="020B0403020202020204"/>
              </a:rPr>
              <a:t>Providing an informed sense of hope</a:t>
            </a:r>
          </a:p>
          <a:p>
            <a:pPr marL="800100" lvl="1" indent="-342900">
              <a:buFont typeface="Arial" panose="020B0604020202020204" pitchFamily="34" charset="0"/>
              <a:buChar char="•"/>
            </a:pPr>
            <a:r>
              <a:rPr lang="en-GB" sz="2000" dirty="0">
                <a:solidFill>
                  <a:schemeClr val="bg1"/>
                </a:solidFill>
                <a:latin typeface="Helvetica Light" panose="020B0403020202020204"/>
              </a:rPr>
              <a:t>Developmental change</a:t>
            </a:r>
          </a:p>
          <a:p>
            <a:pPr marL="800100" lvl="1" indent="-342900">
              <a:buFont typeface="Arial" panose="020B0604020202020204" pitchFamily="34" charset="0"/>
              <a:buChar char="•"/>
            </a:pPr>
            <a:r>
              <a:rPr lang="en-GB" sz="2000" dirty="0">
                <a:solidFill>
                  <a:schemeClr val="bg1"/>
                </a:solidFill>
                <a:latin typeface="Helvetica Light" panose="020B0403020202020204"/>
              </a:rPr>
              <a:t>Trauma informed practice</a:t>
            </a:r>
          </a:p>
          <a:p>
            <a:pPr marL="800100" lvl="1" indent="-342900">
              <a:buFont typeface="Arial" panose="020B0604020202020204" pitchFamily="34" charset="0"/>
              <a:buChar char="•"/>
            </a:pPr>
            <a:r>
              <a:rPr lang="en-GB" sz="2000" dirty="0">
                <a:solidFill>
                  <a:schemeClr val="bg1"/>
                </a:solidFill>
                <a:latin typeface="Helvetica Light" panose="020B0403020202020204"/>
              </a:rPr>
              <a:t>Intergenerational understanding</a:t>
            </a:r>
            <a:endParaRPr kumimoji="0" lang="en-US" sz="2000" b="0" i="0" u="none" strike="noStrike" kern="1200" cap="none" spc="0" normalizeH="0" baseline="0" noProof="0" dirty="0">
              <a:ln>
                <a:noFill/>
              </a:ln>
              <a:solidFill>
                <a:schemeClr val="bg1"/>
              </a:solidFill>
              <a:effectLst/>
              <a:uLnTx/>
              <a:uFillTx/>
              <a:latin typeface="Helvetica Light" panose="020B0403020202020204"/>
            </a:endParaRPr>
          </a:p>
        </p:txBody>
      </p:sp>
      <p:pic>
        <p:nvPicPr>
          <p:cNvPr id="7" name="Picture 6" descr="A close up of a logo&#10;&#10;Description automatically generated with low confidence">
            <a:extLst>
              <a:ext uri="{FF2B5EF4-FFF2-40B4-BE49-F238E27FC236}">
                <a16:creationId xmlns:a16="http://schemas.microsoft.com/office/drawing/2014/main" id="{EF81815D-F9BC-2D43-AA63-C31FBF79196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CB660D00-4845-884A-85D5-1D7B93E84048}"/>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a:ln>
                  <a:noFill/>
                </a:ln>
                <a:solidFill>
                  <a:srgbClr val="D81E5C"/>
                </a:solidFill>
                <a:effectLst/>
                <a:uLnTx/>
                <a:uFillTx/>
                <a:latin typeface="Helvetica" pitchFamily="2" charset="0"/>
                <a:ea typeface="+mn-ea"/>
                <a:cs typeface="+mn-cs"/>
              </a:rPr>
              <a:t>Hope</a:t>
            </a:r>
          </a:p>
        </p:txBody>
      </p:sp>
    </p:spTree>
    <p:extLst>
      <p:ext uri="{BB962C8B-B14F-4D97-AF65-F5344CB8AC3E}">
        <p14:creationId xmlns:p14="http://schemas.microsoft.com/office/powerpoint/2010/main" val="720499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81E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74106" y="528205"/>
            <a:ext cx="6681814" cy="5801588"/>
          </a:xfrm>
          <a:prstGeom prst="rect">
            <a:avLst/>
          </a:prstGeom>
          <a:noFill/>
        </p:spPr>
        <p:txBody>
          <a:bodyPr wrap="square" rtlCol="0">
            <a:spAutoFit/>
          </a:bodyPr>
          <a:lstStyle/>
          <a:p>
            <a:pPr marL="342900" indent="-342900">
              <a:spcAft>
                <a:spcPts val="600"/>
              </a:spcAft>
              <a:buFont typeface="Arial" panose="020B0604020202020204" pitchFamily="34" charset="0"/>
              <a:buChar char="•"/>
              <a:defRPr/>
            </a:pPr>
            <a:r>
              <a:rPr lang="en-GB" sz="2400" dirty="0">
                <a:solidFill>
                  <a:prstClr val="white"/>
                </a:solidFill>
                <a:latin typeface="Helvetica Light" panose="020B0403020202020204"/>
              </a:rPr>
              <a:t>What do I know about this family intergenerationally that will help me understand what they may need?</a:t>
            </a:r>
          </a:p>
          <a:p>
            <a:pPr marL="342900" indent="-342900">
              <a:spcAft>
                <a:spcPts val="600"/>
              </a:spcAft>
              <a:buFont typeface="Arial" panose="020B0604020202020204" pitchFamily="34" charset="0"/>
              <a:buChar char="•"/>
              <a:defRPr/>
            </a:pPr>
            <a:r>
              <a:rPr lang="en-GB" sz="2400" dirty="0">
                <a:solidFill>
                  <a:prstClr val="white"/>
                </a:solidFill>
                <a:latin typeface="Helvetica Light" panose="020B0403020202020204"/>
              </a:rPr>
              <a:t>How can I use a trauma informed approach with this family that will help them understand their life story?</a:t>
            </a:r>
          </a:p>
          <a:p>
            <a:pPr marL="342900" indent="-342900">
              <a:spcAft>
                <a:spcPts val="600"/>
              </a:spcAft>
              <a:buFont typeface="Arial" panose="020B0604020202020204" pitchFamily="34" charset="0"/>
              <a:buChar char="•"/>
              <a:defRPr/>
            </a:pPr>
            <a:r>
              <a:rPr lang="en-GB" sz="2400" dirty="0">
                <a:solidFill>
                  <a:prstClr val="white"/>
                </a:solidFill>
                <a:latin typeface="Helvetica Light" panose="020B0403020202020204"/>
              </a:rPr>
              <a:t>What help does this family need to understand their trauma?</a:t>
            </a:r>
          </a:p>
          <a:p>
            <a:pPr>
              <a:spcAft>
                <a:spcPts val="600"/>
              </a:spcAft>
              <a:defRPr/>
            </a:pPr>
            <a:endParaRPr lang="en-GB" sz="2400" dirty="0">
              <a:solidFill>
                <a:prstClr val="white"/>
              </a:solidFill>
              <a:latin typeface="Helvetica Light" panose="020B0403020202020204"/>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Can this family make sense of their life story?</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2400" dirty="0">
                <a:solidFill>
                  <a:prstClr val="white"/>
                </a:solidFill>
                <a:latin typeface="Helvetica Light" panose="020B0403020202020204"/>
              </a:rPr>
              <a:t>Does </a:t>
            </a:r>
            <a:r>
              <a:rPr kumimoji="0" lang="en-GB" sz="2400" b="0" i="0" u="none" strike="noStrike" kern="1200" cap="none" spc="0" normalizeH="0" baseline="0" noProof="0" dirty="0">
                <a:ln>
                  <a:noFill/>
                </a:ln>
                <a:solidFill>
                  <a:prstClr val="white"/>
                </a:solidFill>
                <a:effectLst/>
                <a:uLnTx/>
                <a:uFillTx/>
                <a:latin typeface="Helvetica Light" panose="020B0403020202020204"/>
              </a:rPr>
              <a:t>this family understand their lived experience and the impact it may be having?</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2400" dirty="0">
                <a:solidFill>
                  <a:prstClr val="white"/>
                </a:solidFill>
                <a:latin typeface="Helvetica Light" panose="020B0403020202020204"/>
              </a:rPr>
              <a:t>What does this family look forward to?</a:t>
            </a: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does this family hope for?</a:t>
            </a:r>
          </a:p>
        </p:txBody>
      </p:sp>
      <p:pic>
        <p:nvPicPr>
          <p:cNvPr id="7" name="Picture 6" descr="A close up of a logo&#10;&#10;Description automatically generated with low confidence">
            <a:extLst>
              <a:ext uri="{FF2B5EF4-FFF2-40B4-BE49-F238E27FC236}">
                <a16:creationId xmlns:a16="http://schemas.microsoft.com/office/drawing/2014/main" id="{EF81815D-F9BC-2D43-AA63-C31FBF79196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CB660D00-4845-884A-85D5-1D7B93E84048}"/>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D81E5C"/>
                </a:solidFill>
                <a:effectLst/>
                <a:uLnTx/>
                <a:uFillTx/>
                <a:latin typeface="Helvetica" pitchFamily="2" charset="0"/>
                <a:ea typeface="+mn-ea"/>
                <a:cs typeface="+mn-cs"/>
              </a:rPr>
              <a:t>Hope</a:t>
            </a:r>
          </a:p>
        </p:txBody>
      </p:sp>
    </p:spTree>
    <p:extLst>
      <p:ext uri="{BB962C8B-B14F-4D97-AF65-F5344CB8AC3E}">
        <p14:creationId xmlns:p14="http://schemas.microsoft.com/office/powerpoint/2010/main" val="3826092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81E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EF81815D-F9BC-2D43-AA63-C31FBF79196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CB660D00-4845-884A-85D5-1D7B93E84048}"/>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D81E5C"/>
                </a:solidFill>
                <a:effectLst/>
                <a:uLnTx/>
                <a:uFillTx/>
                <a:latin typeface="Helvetica" pitchFamily="2" charset="0"/>
                <a:ea typeface="+mn-ea"/>
                <a:cs typeface="+mn-cs"/>
              </a:rPr>
              <a:t>Hope</a:t>
            </a:r>
          </a:p>
        </p:txBody>
      </p:sp>
      <p:sp>
        <p:nvSpPr>
          <p:cNvPr id="2" name="TextBox 1">
            <a:extLst>
              <a:ext uri="{FF2B5EF4-FFF2-40B4-BE49-F238E27FC236}">
                <a16:creationId xmlns:a16="http://schemas.microsoft.com/office/drawing/2014/main" id="{43768175-57CA-B6A6-B310-034B9E7DA359}"/>
              </a:ext>
            </a:extLst>
          </p:cNvPr>
          <p:cNvSpPr txBox="1"/>
          <p:nvPr/>
        </p:nvSpPr>
        <p:spPr>
          <a:xfrm>
            <a:off x="5240789" y="351002"/>
            <a:ext cx="6681814" cy="2385268"/>
          </a:xfrm>
          <a:prstGeom prst="rect">
            <a:avLst/>
          </a:prstGeom>
          <a:noFill/>
        </p:spPr>
        <p:txBody>
          <a:bodyPr wrap="square" rtlCol="0">
            <a:spAutoFit/>
          </a:bodyPr>
          <a:lstStyle/>
          <a:p>
            <a:pPr marL="342900" indent="-342900">
              <a:spcAft>
                <a:spcPts val="600"/>
              </a:spcAft>
              <a:buFont typeface="Arial" panose="020B0604020202020204" pitchFamily="34" charset="0"/>
              <a:buChar char="•"/>
              <a:defRPr/>
            </a:pPr>
            <a:r>
              <a:rPr lang="en-GB" sz="2400" dirty="0">
                <a:solidFill>
                  <a:prstClr val="white"/>
                </a:solidFill>
                <a:latin typeface="Helvetica Light" panose="020B0403020202020204"/>
              </a:rPr>
              <a:t>What difference does it make to how this family feels when they can see a future beyond their current difficulties?</a:t>
            </a:r>
          </a:p>
          <a:p>
            <a:pPr marL="342900" indent="-342900">
              <a:spcAft>
                <a:spcPts val="600"/>
              </a:spcAft>
              <a:buFont typeface="Arial" panose="020B0604020202020204" pitchFamily="34" charset="0"/>
              <a:buChar char="•"/>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other help is available for this family if they </a:t>
            </a:r>
            <a:r>
              <a:rPr kumimoji="0" lang="en-GB" sz="2400" b="0" i="0" u="none" strike="noStrike" kern="1200" cap="none" spc="0" normalizeH="0" baseline="0" noProof="0" dirty="0" err="1">
                <a:ln>
                  <a:noFill/>
                </a:ln>
                <a:solidFill>
                  <a:prstClr val="white"/>
                </a:solidFill>
                <a:effectLst/>
                <a:uLnTx/>
                <a:uFillTx/>
                <a:latin typeface="Helvetica Light" panose="020B0403020202020204"/>
              </a:rPr>
              <a:t>ar</a:t>
            </a:r>
            <a:r>
              <a:rPr lang="en-GB" sz="2400" dirty="0">
                <a:solidFill>
                  <a:prstClr val="white"/>
                </a:solidFill>
                <a:latin typeface="Helvetica Light" panose="020B0403020202020204"/>
              </a:rPr>
              <a:t>e finding it difficult to understand their life story?</a:t>
            </a:r>
            <a:endParaRPr kumimoji="0" lang="en-GB" sz="2400" b="0" i="0" u="none" strike="noStrike" kern="1200" cap="none" spc="0" normalizeH="0" baseline="0" noProof="0" dirty="0">
              <a:ln>
                <a:noFill/>
              </a:ln>
              <a:solidFill>
                <a:prstClr val="white"/>
              </a:solidFill>
              <a:effectLst/>
              <a:uLnTx/>
              <a:uFillTx/>
              <a:latin typeface="Helvetica Light" panose="020B0403020202020204"/>
            </a:endParaRPr>
          </a:p>
        </p:txBody>
      </p:sp>
    </p:spTree>
    <p:extLst>
      <p:ext uri="{BB962C8B-B14F-4D97-AF65-F5344CB8AC3E}">
        <p14:creationId xmlns:p14="http://schemas.microsoft.com/office/powerpoint/2010/main" val="2823248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D6D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4447984" y="104943"/>
            <a:ext cx="7653820" cy="1815882"/>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GB" sz="28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We all need to find ways to build on the individual strengths of parents to help them feel they belong and are part of a community and to know that they can shone in their parental role.</a:t>
            </a:r>
            <a:endParaRPr kumimoji="0" lang="en-US" sz="28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sp>
        <p:nvSpPr>
          <p:cNvPr id="11" name="TextBox 10">
            <a:extLst>
              <a:ext uri="{FF2B5EF4-FFF2-40B4-BE49-F238E27FC236}">
                <a16:creationId xmlns:a16="http://schemas.microsoft.com/office/drawing/2014/main" id="{8FFD803D-8792-1B4D-A12D-384693289937}"/>
              </a:ext>
            </a:extLst>
          </p:cNvPr>
          <p:cNvSpPr txBox="1"/>
          <p:nvPr/>
        </p:nvSpPr>
        <p:spPr>
          <a:xfrm>
            <a:off x="5374106" y="2282938"/>
            <a:ext cx="6352673" cy="4247317"/>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a:solidFill>
                  <a:schemeClr val="bg1"/>
                </a:solidFill>
                <a:latin typeface="Helvetica Light" panose="020B0403020202020204"/>
              </a:rPr>
              <a:t>I’m exploring how to create a safe space, both in the physical environment and relationally to make you feel comfortable to facilitate working with you and your family.</a:t>
            </a:r>
          </a:p>
          <a:p>
            <a:pPr marL="342900" indent="-342900">
              <a:spcAft>
                <a:spcPts val="600"/>
              </a:spcAft>
              <a:buFont typeface="Arial" panose="020B0604020202020204" pitchFamily="34" charset="0"/>
              <a:buChar char="•"/>
            </a:pPr>
            <a:r>
              <a:rPr lang="en-GB" sz="2000" dirty="0">
                <a:solidFill>
                  <a:schemeClr val="bg1"/>
                </a:solidFill>
                <a:latin typeface="Helvetica Light" panose="020B0403020202020204"/>
              </a:rPr>
              <a:t>I want to understand what you like doing and what you’re good at.</a:t>
            </a:r>
          </a:p>
          <a:p>
            <a:endParaRPr lang="en-GB" sz="2000" dirty="0">
              <a:solidFill>
                <a:schemeClr val="bg1"/>
              </a:solidFill>
              <a:latin typeface="Helvetica Light" panose="020B0403020202020204"/>
            </a:endParaRPr>
          </a:p>
          <a:p>
            <a:r>
              <a:rPr lang="en-GB" sz="2000" dirty="0">
                <a:solidFill>
                  <a:schemeClr val="bg1"/>
                </a:solidFill>
                <a:latin typeface="Helvetica Light" panose="020B0403020202020204"/>
              </a:rPr>
              <a:t>Focus on:</a:t>
            </a:r>
          </a:p>
          <a:p>
            <a:pPr marL="800100" lvl="1" indent="-342900">
              <a:buFont typeface="Arial" panose="020B0604020202020204" pitchFamily="34" charset="0"/>
              <a:buChar char="•"/>
            </a:pPr>
            <a:r>
              <a:rPr lang="en-GB" sz="2000" dirty="0">
                <a:solidFill>
                  <a:schemeClr val="bg1"/>
                </a:solidFill>
                <a:latin typeface="Helvetica Light" panose="020B0403020202020204"/>
              </a:rPr>
              <a:t>Creating the right environment</a:t>
            </a:r>
          </a:p>
          <a:p>
            <a:pPr marL="800100" lvl="1" indent="-342900">
              <a:buFont typeface="Arial" panose="020B0604020202020204" pitchFamily="34" charset="0"/>
              <a:buChar char="•"/>
            </a:pPr>
            <a:r>
              <a:rPr lang="en-GB" sz="2000" dirty="0">
                <a:solidFill>
                  <a:schemeClr val="bg1"/>
                </a:solidFill>
                <a:latin typeface="Helvetica Light" panose="020B0403020202020204"/>
              </a:rPr>
              <a:t>What makes a safe place, and a person feel accepted and included?</a:t>
            </a:r>
          </a:p>
          <a:p>
            <a:pPr marL="800100" lvl="1" indent="-342900">
              <a:buFont typeface="Arial" panose="020B0604020202020204" pitchFamily="34" charset="0"/>
              <a:buChar char="•"/>
            </a:pPr>
            <a:r>
              <a:rPr lang="en-GB" sz="2000" dirty="0">
                <a:solidFill>
                  <a:schemeClr val="bg1"/>
                </a:solidFill>
                <a:latin typeface="Helvetica Light" panose="020B0403020202020204"/>
              </a:rPr>
              <a:t>What makes a person feel insecure or fearful?</a:t>
            </a:r>
          </a:p>
          <a:p>
            <a:pPr marL="800100" lvl="1" indent="-342900">
              <a:buFont typeface="Arial" panose="020B0604020202020204" pitchFamily="34" charset="0"/>
              <a:buChar char="•"/>
            </a:pPr>
            <a:r>
              <a:rPr lang="en-GB" sz="2000" dirty="0">
                <a:solidFill>
                  <a:schemeClr val="bg1"/>
                </a:solidFill>
                <a:latin typeface="Helvetica Light" panose="020B0403020202020204"/>
              </a:rPr>
              <a:t>Strengths based approach</a:t>
            </a:r>
          </a:p>
        </p:txBody>
      </p:sp>
      <p:pic>
        <p:nvPicPr>
          <p:cNvPr id="13" name="Picture 12">
            <a:extLst>
              <a:ext uri="{FF2B5EF4-FFF2-40B4-BE49-F238E27FC236}">
                <a16:creationId xmlns:a16="http://schemas.microsoft.com/office/drawing/2014/main" id="{BE4E6946-718C-E647-B3D1-7E59CFCFA06B}"/>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49A55BA6-7460-8C46-8F27-632E18431A2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E0DF5F63-F70F-1845-9BD9-73FF004B9FA2}"/>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a:ln>
                  <a:noFill/>
                </a:ln>
                <a:solidFill>
                  <a:srgbClr val="ED6D5C"/>
                </a:solidFill>
                <a:effectLst/>
                <a:uLnTx/>
                <a:uFillTx/>
                <a:latin typeface="Helvetica" pitchFamily="2" charset="0"/>
                <a:ea typeface="+mn-ea"/>
                <a:cs typeface="+mn-cs"/>
              </a:rPr>
              <a:t>Belong</a:t>
            </a:r>
          </a:p>
        </p:txBody>
      </p:sp>
    </p:spTree>
    <p:extLst>
      <p:ext uri="{BB962C8B-B14F-4D97-AF65-F5344CB8AC3E}">
        <p14:creationId xmlns:p14="http://schemas.microsoft.com/office/powerpoint/2010/main" val="3603755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D6D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182417" y="604628"/>
            <a:ext cx="7090611" cy="5632311"/>
          </a:xfrm>
          <a:prstGeom prst="rect">
            <a:avLst/>
          </a:prstGeom>
          <a:noFill/>
        </p:spPr>
        <p:txBody>
          <a:bodyPr wrap="square" rtlCol="0">
            <a:spAutoFit/>
          </a:bodyPr>
          <a:lstStyle/>
          <a:p>
            <a:pPr marL="342900" indent="-342900">
              <a:buFont typeface="Arial" panose="020B0604020202020204" pitchFamily="34" charset="0"/>
              <a:buChar char="•"/>
              <a:defRPr/>
            </a:pPr>
            <a:r>
              <a:rPr lang="en-GB" sz="2400" dirty="0">
                <a:solidFill>
                  <a:srgbClr val="EBF5EC"/>
                </a:solidFill>
                <a:latin typeface="Helvetica Light" panose="020B0403020202020204"/>
              </a:rPr>
              <a:t>What can I do to make this parent and family feel safe and comfortable?</a:t>
            </a:r>
          </a:p>
          <a:p>
            <a:pPr marL="342900" indent="-342900">
              <a:buFont typeface="Arial" panose="020B0604020202020204" pitchFamily="34" charset="0"/>
              <a:buChar char="•"/>
              <a:defRPr/>
            </a:pPr>
            <a:r>
              <a:rPr lang="en-GB" sz="2400" dirty="0">
                <a:solidFill>
                  <a:srgbClr val="EBF5EC"/>
                </a:solidFill>
                <a:latin typeface="Helvetica Light" panose="020B0403020202020204"/>
              </a:rPr>
              <a:t>Do I know what this parent is good at?</a:t>
            </a:r>
          </a:p>
          <a:p>
            <a:pPr marL="342900" indent="-342900">
              <a:buFont typeface="Arial" panose="020B0604020202020204" pitchFamily="34" charset="0"/>
              <a:buChar char="•"/>
              <a:defRPr/>
            </a:pPr>
            <a:endParaRPr lang="en-GB" sz="2400" dirty="0">
              <a:solidFill>
                <a:srgbClr val="EBF5EC"/>
              </a:solidFill>
              <a:latin typeface="Helvetica Light" panose="020B0403020202020204"/>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Where does this family feel most comfortable?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Who is in their main social network (wider family, friends)?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Where do they feel they belong and feel part of something?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Where do they feel accepted for being themselves?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Who do they think likes them?</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rgbClr val="EBF5EC"/>
                </a:solidFill>
                <a:effectLst/>
                <a:uLnTx/>
                <a:uFillTx/>
                <a:latin typeface="Helvetica Light" panose="020B0403020202020204"/>
              </a:rPr>
              <a:t>What stops them feeling comfortable or part of a group?</a:t>
            </a:r>
          </a:p>
          <a:p>
            <a:pPr marL="342900" indent="-342900">
              <a:buFont typeface="Arial" panose="020B0604020202020204" pitchFamily="34" charset="0"/>
              <a:buChar char="•"/>
              <a:defRPr/>
            </a:pPr>
            <a:r>
              <a:rPr lang="en-GB" sz="2400" dirty="0">
                <a:solidFill>
                  <a:srgbClr val="EBF5EC"/>
                </a:solidFill>
                <a:latin typeface="Helvetica Light" panose="020B0403020202020204"/>
              </a:rPr>
              <a:t>What does this parent enjoy doing?</a:t>
            </a:r>
            <a:endParaRPr kumimoji="0" lang="en-US" sz="2000" b="0" i="0" u="none" strike="noStrike" kern="1200" cap="none" spc="0" normalizeH="0" baseline="0" noProof="0" dirty="0">
              <a:ln>
                <a:noFill/>
              </a:ln>
              <a:solidFill>
                <a:srgbClr val="EBF5EC"/>
              </a:solidFill>
              <a:effectLst/>
              <a:uLnTx/>
              <a:uFillTx/>
              <a:latin typeface="Helvetica Light" panose="020B0403020202020204"/>
            </a:endParaRPr>
          </a:p>
        </p:txBody>
      </p:sp>
      <p:pic>
        <p:nvPicPr>
          <p:cNvPr id="13" name="Picture 12">
            <a:extLst>
              <a:ext uri="{FF2B5EF4-FFF2-40B4-BE49-F238E27FC236}">
                <a16:creationId xmlns:a16="http://schemas.microsoft.com/office/drawing/2014/main" id="{BE4E6946-718C-E647-B3D1-7E59CFCFA06B}"/>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49A55BA6-7460-8C46-8F27-632E18431A2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E0DF5F63-F70F-1845-9BD9-73FF004B9FA2}"/>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ED6D5C"/>
                </a:solidFill>
                <a:effectLst/>
                <a:uLnTx/>
                <a:uFillTx/>
                <a:latin typeface="Helvetica" pitchFamily="2" charset="0"/>
                <a:ea typeface="+mn-ea"/>
                <a:cs typeface="+mn-cs"/>
              </a:rPr>
              <a:t>Belong</a:t>
            </a:r>
          </a:p>
        </p:txBody>
      </p:sp>
    </p:spTree>
    <p:extLst>
      <p:ext uri="{BB962C8B-B14F-4D97-AF65-F5344CB8AC3E}">
        <p14:creationId xmlns:p14="http://schemas.microsoft.com/office/powerpoint/2010/main" val="33781285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D6D5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005136" y="461039"/>
            <a:ext cx="7090611" cy="2677656"/>
          </a:xfrm>
          <a:prstGeom prst="rect">
            <a:avLst/>
          </a:prstGeom>
          <a:noFill/>
        </p:spPr>
        <p:txBody>
          <a:bodyPr wrap="square" rtlCol="0">
            <a:spAutoFit/>
          </a:bodyPr>
          <a:lstStyle/>
          <a:p>
            <a:pPr marL="342900" indent="-342900">
              <a:buFont typeface="Arial" panose="020B0604020202020204" pitchFamily="34" charset="0"/>
              <a:buChar char="•"/>
              <a:defRPr/>
            </a:pPr>
            <a:r>
              <a:rPr lang="en-GB" sz="2400" dirty="0">
                <a:solidFill>
                  <a:srgbClr val="EBF5EC"/>
                </a:solidFill>
                <a:latin typeface="Helvetica Light" panose="020B0403020202020204"/>
              </a:rPr>
              <a:t>If this family doesn’t feel that they are part of a community, what are the barriers they are facing?</a:t>
            </a:r>
          </a:p>
          <a:p>
            <a:pPr marL="342900" indent="-342900">
              <a:buFont typeface="Arial" panose="020B0604020202020204" pitchFamily="34" charset="0"/>
              <a:buChar char="•"/>
              <a:defRPr/>
            </a:pPr>
            <a:r>
              <a:rPr lang="en-GB" sz="2400" dirty="0">
                <a:solidFill>
                  <a:srgbClr val="EBF5EC"/>
                </a:solidFill>
                <a:latin typeface="Helvetica Light" panose="020B0403020202020204"/>
              </a:rPr>
              <a:t>What tools do I have to be able to help them find somewhere they can belong?</a:t>
            </a:r>
          </a:p>
          <a:p>
            <a:pPr marL="342900" indent="-342900">
              <a:buFont typeface="Arial" panose="020B0604020202020204" pitchFamily="34" charset="0"/>
              <a:buChar char="•"/>
              <a:defRPr/>
            </a:pPr>
            <a:r>
              <a:rPr lang="en-GB" sz="2400" dirty="0">
                <a:solidFill>
                  <a:srgbClr val="EBF5EC"/>
                </a:solidFill>
                <a:latin typeface="Helvetica Light" panose="020B0403020202020204"/>
              </a:rPr>
              <a:t>How did this family feel when they had identified their strengths and what they are good at?</a:t>
            </a:r>
          </a:p>
          <a:p>
            <a:pPr marL="342900" indent="-342900">
              <a:buFont typeface="Arial" panose="020B0604020202020204" pitchFamily="34" charset="0"/>
              <a:buChar char="•"/>
              <a:defRPr/>
            </a:pPr>
            <a:r>
              <a:rPr lang="en-GB" sz="2400" dirty="0">
                <a:solidFill>
                  <a:srgbClr val="EBF5EC"/>
                </a:solidFill>
                <a:latin typeface="Helvetica Light" panose="020B0403020202020204"/>
              </a:rPr>
              <a:t>Is there anything I could try with another family?</a:t>
            </a:r>
            <a:endParaRPr kumimoji="0" lang="en-US" sz="2000" b="0" i="0" u="none" strike="noStrike" kern="1200" cap="none" spc="0" normalizeH="0" baseline="0" noProof="0" dirty="0">
              <a:ln>
                <a:noFill/>
              </a:ln>
              <a:solidFill>
                <a:srgbClr val="EBF5EC"/>
              </a:solidFill>
              <a:effectLst/>
              <a:uLnTx/>
              <a:uFillTx/>
              <a:latin typeface="Helvetica Light" panose="020B0403020202020204"/>
            </a:endParaRPr>
          </a:p>
        </p:txBody>
      </p:sp>
      <p:pic>
        <p:nvPicPr>
          <p:cNvPr id="13" name="Picture 12">
            <a:extLst>
              <a:ext uri="{FF2B5EF4-FFF2-40B4-BE49-F238E27FC236}">
                <a16:creationId xmlns:a16="http://schemas.microsoft.com/office/drawing/2014/main" id="{BE4E6946-718C-E647-B3D1-7E59CFCFA06B}"/>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49A55BA6-7460-8C46-8F27-632E18431A2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E0DF5F63-F70F-1845-9BD9-73FF004B9FA2}"/>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ED6D5C"/>
                </a:solidFill>
                <a:effectLst/>
                <a:uLnTx/>
                <a:uFillTx/>
                <a:latin typeface="Helvetica" pitchFamily="2" charset="0"/>
                <a:ea typeface="+mn-ea"/>
                <a:cs typeface="+mn-cs"/>
              </a:rPr>
              <a:t>Belong</a:t>
            </a:r>
          </a:p>
        </p:txBody>
      </p:sp>
    </p:spTree>
    <p:extLst>
      <p:ext uri="{BB962C8B-B14F-4D97-AF65-F5344CB8AC3E}">
        <p14:creationId xmlns:p14="http://schemas.microsoft.com/office/powerpoint/2010/main" val="1148371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BBB44"/>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pic>
        <p:nvPicPr>
          <p:cNvPr id="17" name="Picture 16">
            <a:extLst>
              <a:ext uri="{FF2B5EF4-FFF2-40B4-BE49-F238E27FC236}">
                <a16:creationId xmlns:a16="http://schemas.microsoft.com/office/drawing/2014/main" id="{93764A49-37ED-9649-AC08-39C229715FE5}"/>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8" name="TextBox 7">
            <a:extLst>
              <a:ext uri="{FF2B5EF4-FFF2-40B4-BE49-F238E27FC236}">
                <a16:creationId xmlns:a16="http://schemas.microsoft.com/office/drawing/2014/main" id="{7E74ACE2-87F0-9248-9B9B-044B07DF293B}"/>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a:ln>
                  <a:noFill/>
                </a:ln>
                <a:solidFill>
                  <a:srgbClr val="FBBB44"/>
                </a:solidFill>
                <a:effectLst/>
                <a:uLnTx/>
                <a:uFillTx/>
                <a:latin typeface="Helvetica" pitchFamily="2" charset="0"/>
                <a:ea typeface="+mn-ea"/>
                <a:cs typeface="+mn-cs"/>
              </a:rPr>
              <a:t>Believe</a:t>
            </a:r>
          </a:p>
        </p:txBody>
      </p:sp>
      <p:sp>
        <p:nvSpPr>
          <p:cNvPr id="10" name="TextBox 9">
            <a:extLst>
              <a:ext uri="{FF2B5EF4-FFF2-40B4-BE49-F238E27FC236}">
                <a16:creationId xmlns:a16="http://schemas.microsoft.com/office/drawing/2014/main" id="{20ABEFE1-2840-A14A-BD2F-136D562E067A}"/>
              </a:ext>
            </a:extLst>
          </p:cNvPr>
          <p:cNvSpPr txBox="1"/>
          <p:nvPr/>
        </p:nvSpPr>
        <p:spPr>
          <a:xfrm>
            <a:off x="4315327" y="234572"/>
            <a:ext cx="7625139" cy="954107"/>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lang="en-GB" sz="2800" dirty="0">
                <a:solidFill>
                  <a:schemeClr val="bg1"/>
                </a:solidFill>
                <a:latin typeface="Helvetica Light" panose="020B0403020202020204"/>
              </a:rPr>
              <a:t>We all need to believe parents can achieve the best for the children and families.</a:t>
            </a:r>
            <a:endParaRPr kumimoji="0" lang="en-US" sz="2800" b="0" i="0" u="none" strike="noStrike" kern="1200" cap="none" spc="0" normalizeH="0" baseline="0" noProof="0" dirty="0">
              <a:ln>
                <a:noFill/>
              </a:ln>
              <a:solidFill>
                <a:schemeClr val="bg1"/>
              </a:solidFill>
              <a:effectLst/>
              <a:uLnTx/>
              <a:uFillTx/>
              <a:latin typeface="Helvetica Light" panose="020B0403020202020204"/>
            </a:endParaRPr>
          </a:p>
        </p:txBody>
      </p:sp>
      <p:sp>
        <p:nvSpPr>
          <p:cNvPr id="11" name="TextBox 10">
            <a:extLst>
              <a:ext uri="{FF2B5EF4-FFF2-40B4-BE49-F238E27FC236}">
                <a16:creationId xmlns:a16="http://schemas.microsoft.com/office/drawing/2014/main" id="{8FFD803D-8792-1B4D-A12D-384693289937}"/>
              </a:ext>
            </a:extLst>
          </p:cNvPr>
          <p:cNvSpPr txBox="1"/>
          <p:nvPr/>
        </p:nvSpPr>
        <p:spPr>
          <a:xfrm>
            <a:off x="5448751" y="1638673"/>
            <a:ext cx="6352673" cy="4216539"/>
          </a:xfrm>
          <a:prstGeom prst="rect">
            <a:avLst/>
          </a:prstGeom>
          <a:noFill/>
        </p:spPr>
        <p:txBody>
          <a:bodyPr wrap="square" rtlCol="0">
            <a:spAutoFit/>
          </a:bodyPr>
          <a:lstStyle/>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I am here, I have confidence in this parent’s ability to overcome the challenges that they face</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US" sz="2200" dirty="0">
                <a:solidFill>
                  <a:prstClr val="white"/>
                </a:solidFill>
                <a:latin typeface="Helvetica Light" panose="020B0403020202020204" pitchFamily="34" charset="0"/>
              </a:rPr>
              <a:t>How can I show these parents that I believe in them?</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US" sz="2200" dirty="0">
                <a:solidFill>
                  <a:prstClr val="white"/>
                </a:solidFill>
                <a:latin typeface="Helvetica Light" panose="020B0403020202020204" pitchFamily="34" charset="0"/>
              </a:rPr>
              <a:t>Do I know what they want to achieve?</a:t>
            </a:r>
          </a:p>
          <a:p>
            <a:pPr marR="0" lvl="0" algn="l" defTabSz="914400" rtl="0" eaLnBrk="1" fontAlgn="auto" latinLnBrk="0" hangingPunct="1">
              <a:spcBef>
                <a:spcPts val="0"/>
              </a:spcBef>
              <a:spcAft>
                <a:spcPts val="0"/>
              </a:spcAft>
              <a:buClrTx/>
              <a:buSzTx/>
              <a:tabLst/>
              <a:defRPr/>
            </a:pP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a:p>
            <a:pPr marR="0" lvl="0" algn="l" defTabSz="914400" rtl="0" eaLnBrk="1" fontAlgn="auto" latinLnBrk="0" hangingPunct="1">
              <a:lnSpc>
                <a:spcPct val="150000"/>
              </a:lnSpc>
              <a:spcBef>
                <a:spcPts val="0"/>
              </a:spcBef>
              <a:spcAft>
                <a:spcPts val="0"/>
              </a:spcAft>
              <a:buClrTx/>
              <a:buSzTx/>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Focus on:</a:t>
            </a:r>
          </a:p>
          <a:p>
            <a:pPr marL="800100" lvl="1" indent="-342900">
              <a:buFont typeface="Arial" panose="020B0604020202020204" pitchFamily="34" charset="0"/>
              <a:buChar char="•"/>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What will enable </a:t>
            </a:r>
            <a:r>
              <a:rPr lang="en-US" sz="2200" dirty="0">
                <a:solidFill>
                  <a:prstClr val="white"/>
                </a:solidFill>
                <a:latin typeface="Helvetica Light" panose="020B0403020202020204" pitchFamily="34" charset="0"/>
              </a:rPr>
              <a:t>a person to believe in themselves?</a:t>
            </a:r>
          </a:p>
          <a:p>
            <a:pPr marL="800100" lvl="1" indent="-342900">
              <a:buFont typeface="Arial" panose="020B0604020202020204" pitchFamily="34" charset="0"/>
              <a:buChar char="•"/>
              <a:defRPr/>
            </a:pPr>
            <a:r>
              <a:rPr lang="en-US" sz="2200" dirty="0">
                <a:solidFill>
                  <a:prstClr val="white"/>
                </a:solidFill>
                <a:latin typeface="Helvetica Light" panose="020B0403020202020204" pitchFamily="34" charset="0"/>
              </a:rPr>
              <a:t>Motivational interviewing</a:t>
            </a:r>
          </a:p>
          <a:p>
            <a:pPr marL="800100" lvl="1" indent="-342900">
              <a:buFont typeface="Arial" panose="020B0604020202020204" pitchFamily="34" charset="0"/>
              <a:buChar char="•"/>
              <a:defRPr/>
            </a:pPr>
            <a:r>
              <a:rPr lang="en-US" sz="2200" dirty="0">
                <a:solidFill>
                  <a:prstClr val="white"/>
                </a:solidFill>
                <a:latin typeface="Helvetica Light" panose="020B0403020202020204" pitchFamily="34" charset="0"/>
              </a:rPr>
              <a:t>Walking alongside</a:t>
            </a: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pic>
        <p:nvPicPr>
          <p:cNvPr id="7" name="Picture 6" descr="A close up of a logo&#10;&#10;Description automatically generated with low confidence">
            <a:extLst>
              <a:ext uri="{FF2B5EF4-FFF2-40B4-BE49-F238E27FC236}">
                <a16:creationId xmlns:a16="http://schemas.microsoft.com/office/drawing/2014/main" id="{2DDDB78A-808A-9C4D-9C8E-B856E47AF3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Tree>
    <p:extLst>
      <p:ext uri="{BB962C8B-B14F-4D97-AF65-F5344CB8AC3E}">
        <p14:creationId xmlns:p14="http://schemas.microsoft.com/office/powerpoint/2010/main" val="1383992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BBB44"/>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3" cstate="print">
            <a:alphaModFix amt="20000"/>
            <a:extLst>
              <a:ext uri="{28A0092B-C50C-407E-A947-70E740481C1C}">
                <a14:useLocalDpi xmlns:a14="http://schemas.microsoft.com/office/drawing/2010/main"/>
              </a:ext>
            </a:extLst>
          </a:blip>
          <a:srcRect l="36393"/>
          <a:stretch/>
        </p:blipFill>
        <p:spPr>
          <a:xfrm>
            <a:off x="0" y="-50800"/>
            <a:ext cx="5005138" cy="6943169"/>
          </a:xfrm>
          <a:prstGeom prst="rect">
            <a:avLst/>
          </a:prstGeom>
        </p:spPr>
      </p:pic>
      <p:pic>
        <p:nvPicPr>
          <p:cNvPr id="17" name="Picture 16">
            <a:extLst>
              <a:ext uri="{FF2B5EF4-FFF2-40B4-BE49-F238E27FC236}">
                <a16:creationId xmlns:a16="http://schemas.microsoft.com/office/drawing/2014/main" id="{93764A49-37ED-9649-AC08-39C229715FE5}"/>
              </a:ext>
            </a:extLst>
          </p:cNvPr>
          <p:cNvPicPr>
            <a:picLocks noChangeAspect="1"/>
          </p:cNvPicPr>
          <p:nvPr/>
        </p:nvPicPr>
        <p:blipFill rotWithShape="1">
          <a:blip r:embed="rId3"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8" name="TextBox 7">
            <a:extLst>
              <a:ext uri="{FF2B5EF4-FFF2-40B4-BE49-F238E27FC236}">
                <a16:creationId xmlns:a16="http://schemas.microsoft.com/office/drawing/2014/main" id="{7E74ACE2-87F0-9248-9B9B-044B07DF293B}"/>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BBB44"/>
                </a:solidFill>
                <a:effectLst/>
                <a:uLnTx/>
                <a:uFillTx/>
                <a:latin typeface="Helvetica" pitchFamily="2" charset="0"/>
                <a:ea typeface="+mn-ea"/>
                <a:cs typeface="+mn-cs"/>
              </a:rPr>
              <a:t>Believe</a:t>
            </a:r>
          </a:p>
        </p:txBody>
      </p:sp>
      <p:pic>
        <p:nvPicPr>
          <p:cNvPr id="7" name="Picture 6" descr="A close up of a logo&#10;&#10;Description automatically generated with low confidence">
            <a:extLst>
              <a:ext uri="{FF2B5EF4-FFF2-40B4-BE49-F238E27FC236}">
                <a16:creationId xmlns:a16="http://schemas.microsoft.com/office/drawing/2014/main" id="{2DDDB78A-808A-9C4D-9C8E-B856E47AF3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3" name="Content Placeholder 2">
            <a:extLst>
              <a:ext uri="{FF2B5EF4-FFF2-40B4-BE49-F238E27FC236}">
                <a16:creationId xmlns:a16="http://schemas.microsoft.com/office/drawing/2014/main" id="{D7B7063B-B425-4A55-B51F-0D0C0FB8E12C}"/>
              </a:ext>
            </a:extLst>
          </p:cNvPr>
          <p:cNvSpPr>
            <a:spLocks noGrp="1"/>
          </p:cNvSpPr>
          <p:nvPr>
            <p:ph idx="1"/>
          </p:nvPr>
        </p:nvSpPr>
        <p:spPr>
          <a:xfrm>
            <a:off x="5152164" y="578261"/>
            <a:ext cx="6565369" cy="5701475"/>
          </a:xfrm>
        </p:spPr>
        <p:txBody>
          <a:bodyPr>
            <a:normAutofit fontScale="85000" lnSpcReduction="20000"/>
          </a:bodyPr>
          <a:lstStyle/>
          <a:p>
            <a:r>
              <a:rPr lang="en-GB" sz="2400" dirty="0">
                <a:solidFill>
                  <a:schemeClr val="bg1"/>
                </a:solidFill>
                <a:latin typeface="Helvetica Light"/>
              </a:rPr>
              <a:t>How can I show this parent that I believe in them?</a:t>
            </a:r>
          </a:p>
          <a:p>
            <a:r>
              <a:rPr lang="en-GB" sz="2400" dirty="0">
                <a:solidFill>
                  <a:schemeClr val="bg1"/>
                </a:solidFill>
                <a:latin typeface="Helvetica Light"/>
              </a:rPr>
              <a:t>What do I think that this parent can achieve?</a:t>
            </a:r>
          </a:p>
          <a:p>
            <a:r>
              <a:rPr lang="en-GB" sz="2400" dirty="0">
                <a:solidFill>
                  <a:schemeClr val="bg1"/>
                </a:solidFill>
                <a:latin typeface="Helvetica Light"/>
              </a:rPr>
              <a:t>Does this parent know that you and/or others believe in them?</a:t>
            </a:r>
          </a:p>
          <a:p>
            <a:r>
              <a:rPr lang="en-GB" sz="2400" dirty="0">
                <a:solidFill>
                  <a:schemeClr val="bg1"/>
                </a:solidFill>
                <a:latin typeface="Helvetica Light"/>
              </a:rPr>
              <a:t>What can I do to help this parent build their self confidence and self esteem</a:t>
            </a:r>
          </a:p>
          <a:p>
            <a:endParaRPr lang="en-GB" sz="2400" dirty="0">
              <a:solidFill>
                <a:schemeClr val="bg1"/>
              </a:solidFill>
              <a:latin typeface="Helvetica Light"/>
            </a:endParaRPr>
          </a:p>
          <a:p>
            <a:r>
              <a:rPr lang="en-GB" sz="2400" dirty="0">
                <a:solidFill>
                  <a:schemeClr val="bg1"/>
                </a:solidFill>
                <a:latin typeface="Helvetica Light"/>
              </a:rPr>
              <a:t>Does this parent believe in themselves?</a:t>
            </a:r>
          </a:p>
          <a:p>
            <a:r>
              <a:rPr lang="en-GB" sz="2400" dirty="0">
                <a:solidFill>
                  <a:schemeClr val="bg1"/>
                </a:solidFill>
                <a:latin typeface="Helvetica Light"/>
              </a:rPr>
              <a:t>Do they have self confidence and high self esteem?</a:t>
            </a:r>
          </a:p>
          <a:p>
            <a:r>
              <a:rPr lang="en-GB" sz="2400" dirty="0">
                <a:solidFill>
                  <a:schemeClr val="bg1"/>
                </a:solidFill>
                <a:latin typeface="Helvetica Light"/>
              </a:rPr>
              <a:t>What impact does having little self belief have on the way this parent interacts with others?</a:t>
            </a:r>
          </a:p>
          <a:p>
            <a:r>
              <a:rPr lang="en-GB" sz="2400" dirty="0">
                <a:solidFill>
                  <a:schemeClr val="bg1"/>
                </a:solidFill>
                <a:latin typeface="Helvetica Light"/>
              </a:rPr>
              <a:t>What does this parent think they can achieve?</a:t>
            </a:r>
          </a:p>
          <a:p>
            <a:r>
              <a:rPr lang="en-GB" sz="2400" dirty="0">
                <a:solidFill>
                  <a:schemeClr val="bg1"/>
                </a:solidFill>
                <a:latin typeface="Helvetica Light"/>
              </a:rPr>
              <a:t>What does this parent look forward to?</a:t>
            </a:r>
          </a:p>
          <a:p>
            <a:endParaRPr lang="en-GB" sz="2400" dirty="0">
              <a:solidFill>
                <a:schemeClr val="bg1"/>
              </a:solidFill>
              <a:latin typeface="Helvetica Light"/>
            </a:endParaRPr>
          </a:p>
          <a:p>
            <a:r>
              <a:rPr lang="en-GB" sz="2400" dirty="0">
                <a:solidFill>
                  <a:schemeClr val="bg1"/>
                </a:solidFill>
                <a:latin typeface="Helvetica Light"/>
              </a:rPr>
              <a:t>What does improved self confidence and self belief look like in the way this parent acts and behaves?</a:t>
            </a:r>
          </a:p>
          <a:p>
            <a:r>
              <a:rPr lang="en-GB" sz="2400" dirty="0">
                <a:solidFill>
                  <a:schemeClr val="bg1"/>
                </a:solidFill>
                <a:latin typeface="Helvetica Light"/>
              </a:rPr>
              <a:t>What difference does it make to others when this parent has self-belief?</a:t>
            </a:r>
          </a:p>
          <a:p>
            <a:endParaRPr lang="en-GB" sz="2400" dirty="0">
              <a:solidFill>
                <a:schemeClr val="bg1"/>
              </a:solidFill>
              <a:latin typeface="Helvetica Light"/>
            </a:endParaRPr>
          </a:p>
          <a:p>
            <a:endParaRPr lang="en-GB" dirty="0">
              <a:latin typeface="Helvetica Light"/>
            </a:endParaRPr>
          </a:p>
        </p:txBody>
      </p:sp>
    </p:spTree>
    <p:extLst>
      <p:ext uri="{BB962C8B-B14F-4D97-AF65-F5344CB8AC3E}">
        <p14:creationId xmlns:p14="http://schemas.microsoft.com/office/powerpoint/2010/main" val="387393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02592-4B61-447A-8523-7BF88D1A4E95}"/>
              </a:ext>
            </a:extLst>
          </p:cNvPr>
          <p:cNvSpPr>
            <a:spLocks noGrp="1"/>
          </p:cNvSpPr>
          <p:nvPr>
            <p:ph type="title"/>
          </p:nvPr>
        </p:nvSpPr>
        <p:spPr>
          <a:xfrm>
            <a:off x="838200" y="391885"/>
            <a:ext cx="10515600" cy="1762817"/>
          </a:xfrm>
        </p:spPr>
        <p:txBody>
          <a:bodyPr>
            <a:noAutofit/>
          </a:bodyPr>
          <a:lstStyle/>
          <a:p>
            <a:r>
              <a:rPr lang="en-GB" sz="3600" dirty="0">
                <a:solidFill>
                  <a:srgbClr val="6D56A0"/>
                </a:solidFill>
                <a:latin typeface="Helvetica Light" panose="020B0403020202020204"/>
                <a:cs typeface="Helvetica" panose="020B0604020202020204" pitchFamily="34" charset="0"/>
              </a:rPr>
              <a:t>Using this slide pack to </a:t>
            </a:r>
            <a:r>
              <a:rPr lang="en-US" sz="3600" dirty="0">
                <a:solidFill>
                  <a:srgbClr val="6D56A0"/>
                </a:solidFill>
                <a:latin typeface="Helvetica Light" panose="020B0403020202020204"/>
                <a:cs typeface="Helvetica" panose="020B0604020202020204" pitchFamily="34" charset="0"/>
              </a:rPr>
              <a:t>help professionals and volunteers to reflect on how they are applying the principles for one family.</a:t>
            </a:r>
            <a:endParaRPr lang="en-GB" sz="3600" dirty="0"/>
          </a:p>
        </p:txBody>
      </p:sp>
      <p:sp>
        <p:nvSpPr>
          <p:cNvPr id="3" name="Content Placeholder 2">
            <a:extLst>
              <a:ext uri="{FF2B5EF4-FFF2-40B4-BE49-F238E27FC236}">
                <a16:creationId xmlns:a16="http://schemas.microsoft.com/office/drawing/2014/main" id="{18503D4C-B1DC-4F2D-82E4-DDE18740A85A}"/>
              </a:ext>
            </a:extLst>
          </p:cNvPr>
          <p:cNvSpPr>
            <a:spLocks noGrp="1"/>
          </p:cNvSpPr>
          <p:nvPr>
            <p:ph idx="1"/>
          </p:nvPr>
        </p:nvSpPr>
        <p:spPr>
          <a:xfrm>
            <a:off x="838200" y="2493869"/>
            <a:ext cx="10515600" cy="3720319"/>
          </a:xfrm>
        </p:spPr>
        <p:txBody>
          <a:bodyPr>
            <a:normAutofit/>
          </a:bodyPr>
          <a:lstStyle/>
          <a:p>
            <a:r>
              <a:rPr lang="en-US" sz="2400" dirty="0"/>
              <a:t>Bring together a team of professionals/volunteers working with parents or a family.</a:t>
            </a:r>
          </a:p>
          <a:p>
            <a:r>
              <a:rPr lang="en-US" sz="2400" dirty="0"/>
              <a:t>Reflect on how/whether the principles are being applied in the parent’s life, </a:t>
            </a:r>
            <a:r>
              <a:rPr lang="en-US" sz="2400" dirty="0">
                <a:latin typeface="Helvetica" pitchFamily="2" charset="0"/>
              </a:rPr>
              <a:t>using relevant questions from the list provided.</a:t>
            </a:r>
            <a:endParaRPr lang="en-GB" sz="2400" dirty="0"/>
          </a:p>
        </p:txBody>
      </p:sp>
    </p:spTree>
    <p:extLst>
      <p:ext uri="{BB962C8B-B14F-4D97-AF65-F5344CB8AC3E}">
        <p14:creationId xmlns:p14="http://schemas.microsoft.com/office/powerpoint/2010/main" val="3455400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website&#10;&#10;Description automatically generated with medium confidence">
            <a:extLst>
              <a:ext uri="{FF2B5EF4-FFF2-40B4-BE49-F238E27FC236}">
                <a16:creationId xmlns:a16="http://schemas.microsoft.com/office/drawing/2014/main" id="{1206C43F-CD83-1DE5-6AAF-6E596E9D32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31888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website&#10;&#10;Description automatically generated with medium confidence">
            <a:extLst>
              <a:ext uri="{FF2B5EF4-FFF2-40B4-BE49-F238E27FC236}">
                <a16:creationId xmlns:a16="http://schemas.microsoft.com/office/drawing/2014/main" id="{8B145DA4-9D2F-B59E-8B48-13106D9277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9" y="0"/>
            <a:ext cx="12192000" cy="6858000"/>
          </a:xfrm>
          <a:prstGeom prst="rect">
            <a:avLst/>
          </a:prstGeom>
        </p:spPr>
      </p:pic>
      <p:sp>
        <p:nvSpPr>
          <p:cNvPr id="3" name="Rectangle 2">
            <a:extLst>
              <a:ext uri="{FF2B5EF4-FFF2-40B4-BE49-F238E27FC236}">
                <a16:creationId xmlns:a16="http://schemas.microsoft.com/office/drawing/2014/main" id="{2625B6C3-6C1A-7F11-2745-8DE9E7DEBBE4}"/>
              </a:ext>
            </a:extLst>
          </p:cNvPr>
          <p:cNvSpPr/>
          <p:nvPr/>
        </p:nvSpPr>
        <p:spPr>
          <a:xfrm>
            <a:off x="8892948" y="1455575"/>
            <a:ext cx="3178629" cy="1380931"/>
          </a:xfrm>
          <a:prstGeom prst="rect">
            <a:avLst/>
          </a:prstGeom>
          <a:solidFill>
            <a:srgbClr val="B0D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0EC7D2AE-F426-A389-98B8-4404A3FB6A26}"/>
              </a:ext>
            </a:extLst>
          </p:cNvPr>
          <p:cNvSpPr txBox="1"/>
          <p:nvPr/>
        </p:nvSpPr>
        <p:spPr>
          <a:xfrm>
            <a:off x="9007150" y="1319233"/>
            <a:ext cx="3064427" cy="16773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What do I know about this parent/s that will help me to connect?</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Am I using language they can easily understand?</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How do I show them that I value them?</a:t>
            </a:r>
          </a:p>
        </p:txBody>
      </p:sp>
      <p:sp>
        <p:nvSpPr>
          <p:cNvPr id="4" name="Rectangle 3">
            <a:extLst>
              <a:ext uri="{FF2B5EF4-FFF2-40B4-BE49-F238E27FC236}">
                <a16:creationId xmlns:a16="http://schemas.microsoft.com/office/drawing/2014/main" id="{71B6FA74-EBE4-0FCA-4F73-2337FDA4910A}"/>
              </a:ext>
            </a:extLst>
          </p:cNvPr>
          <p:cNvSpPr/>
          <p:nvPr/>
        </p:nvSpPr>
        <p:spPr>
          <a:xfrm>
            <a:off x="9013371" y="3397449"/>
            <a:ext cx="3178629" cy="1734388"/>
          </a:xfrm>
          <a:prstGeom prst="rect">
            <a:avLst/>
          </a:prstGeom>
          <a:solidFill>
            <a:srgbClr val="F2D4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D08C3A5F-DDFD-8CD7-D872-1D3EFE5558E6}"/>
              </a:ext>
            </a:extLst>
          </p:cNvPr>
          <p:cNvSpPr/>
          <p:nvPr/>
        </p:nvSpPr>
        <p:spPr>
          <a:xfrm>
            <a:off x="152400" y="5439746"/>
            <a:ext cx="4942114" cy="1166327"/>
          </a:xfrm>
          <a:prstGeom prst="rect">
            <a:avLst/>
          </a:prstGeom>
          <a:solidFill>
            <a:srgbClr val="E29A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60257480-7068-36C1-C88D-5C6645D47EC3}"/>
              </a:ext>
            </a:extLst>
          </p:cNvPr>
          <p:cNvSpPr/>
          <p:nvPr/>
        </p:nvSpPr>
        <p:spPr>
          <a:xfrm>
            <a:off x="1" y="3397447"/>
            <a:ext cx="3293705" cy="1734389"/>
          </a:xfrm>
          <a:prstGeom prst="rect">
            <a:avLst/>
          </a:prstGeom>
          <a:solidFill>
            <a:srgbClr val="EFB8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3DE2C2E0-94B5-F2FD-E344-211B5456E102}"/>
              </a:ext>
            </a:extLst>
          </p:cNvPr>
          <p:cNvSpPr/>
          <p:nvPr/>
        </p:nvSpPr>
        <p:spPr>
          <a:xfrm>
            <a:off x="1" y="1290730"/>
            <a:ext cx="3293705" cy="1734389"/>
          </a:xfrm>
          <a:prstGeom prst="rect">
            <a:avLst/>
          </a:prstGeom>
          <a:solidFill>
            <a:srgbClr val="F4D8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A3EA1837-B3AB-DB59-8347-122488DB2E85}"/>
              </a:ext>
            </a:extLst>
          </p:cNvPr>
          <p:cNvSpPr txBox="1"/>
          <p:nvPr/>
        </p:nvSpPr>
        <p:spPr>
          <a:xfrm>
            <a:off x="9007151" y="3641393"/>
            <a:ext cx="3064426" cy="1246495"/>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Who does this parent/s trust?</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How can we, as professionals, maintain the relationship over time?</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Who else is influencing this parent/s? Is this a good influence?</a:t>
            </a:r>
          </a:p>
        </p:txBody>
      </p:sp>
      <p:sp>
        <p:nvSpPr>
          <p:cNvPr id="10" name="TextBox 9">
            <a:extLst>
              <a:ext uri="{FF2B5EF4-FFF2-40B4-BE49-F238E27FC236}">
                <a16:creationId xmlns:a16="http://schemas.microsoft.com/office/drawing/2014/main" id="{BDB3BFEC-5871-2DD6-DA3C-05BED189B821}"/>
              </a:ext>
            </a:extLst>
          </p:cNvPr>
          <p:cNvSpPr txBox="1"/>
          <p:nvPr/>
        </p:nvSpPr>
        <p:spPr>
          <a:xfrm>
            <a:off x="152400" y="5475431"/>
            <a:ext cx="4942115" cy="1031051"/>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Is this parent/s able to make sense of how they feel? (e.g. why they feel happy/sad/angry etc.)</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Know who they can speak to in confidence?</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Helvetica" panose="020B0604020202020204" pitchFamily="34" charset="0"/>
              </a:rPr>
              <a:t>Can this parent/s find hope despite previous experiences?</a:t>
            </a:r>
          </a:p>
        </p:txBody>
      </p:sp>
      <p:sp>
        <p:nvSpPr>
          <p:cNvPr id="11" name="TextBox 10">
            <a:extLst>
              <a:ext uri="{FF2B5EF4-FFF2-40B4-BE49-F238E27FC236}">
                <a16:creationId xmlns:a16="http://schemas.microsoft.com/office/drawing/2014/main" id="{6726793B-8708-62A5-6ED8-B1DB8360F45A}"/>
              </a:ext>
            </a:extLst>
          </p:cNvPr>
          <p:cNvSpPr txBox="1"/>
          <p:nvPr/>
        </p:nvSpPr>
        <p:spPr>
          <a:xfrm>
            <a:off x="152400" y="3396850"/>
            <a:ext cx="3267076" cy="16773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Where does this parent/s feel they belong/part of something?</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How might we support this parent find something that they can feel passion for?</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Is there anything preventing them from feeling part of a community?</a:t>
            </a:r>
          </a:p>
        </p:txBody>
      </p:sp>
      <p:sp>
        <p:nvSpPr>
          <p:cNvPr id="12" name="TextBox 11">
            <a:extLst>
              <a:ext uri="{FF2B5EF4-FFF2-40B4-BE49-F238E27FC236}">
                <a16:creationId xmlns:a16="http://schemas.microsoft.com/office/drawing/2014/main" id="{95DD7A35-1921-A22A-3FA8-A31551FB3A57}"/>
              </a:ext>
            </a:extLst>
          </p:cNvPr>
          <p:cNvSpPr txBox="1"/>
          <p:nvPr/>
        </p:nvSpPr>
        <p:spPr>
          <a:xfrm>
            <a:off x="152401" y="1357705"/>
            <a:ext cx="3141306" cy="167738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What do you believe this parent is capable of?</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How can you show the parents that you believe that they can achieve?</a:t>
            </a:r>
          </a:p>
          <a:p>
            <a:pPr marL="285750" marR="0" lvl="0" indent="-2857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E7E6E6">
                    <a:lumMod val="10000"/>
                  </a:srgbClr>
                </a:solidFill>
                <a:effectLst/>
                <a:uLnTx/>
                <a:uFillTx/>
                <a:latin typeface="Helvetica Light" panose="020B0403020202020204"/>
                <a:ea typeface="+mn-ea"/>
                <a:cs typeface="+mn-cs"/>
              </a:rPr>
              <a:t>What are the parent’s wishes for their future?</a:t>
            </a:r>
          </a:p>
        </p:txBody>
      </p:sp>
      <p:grpSp>
        <p:nvGrpSpPr>
          <p:cNvPr id="16" name="Group 15">
            <a:extLst>
              <a:ext uri="{FF2B5EF4-FFF2-40B4-BE49-F238E27FC236}">
                <a16:creationId xmlns:a16="http://schemas.microsoft.com/office/drawing/2014/main" id="{9B8A57F0-F7A4-79F0-B368-01C640FA620F}"/>
              </a:ext>
            </a:extLst>
          </p:cNvPr>
          <p:cNvGrpSpPr/>
          <p:nvPr/>
        </p:nvGrpSpPr>
        <p:grpSpPr>
          <a:xfrm>
            <a:off x="7641771" y="5305937"/>
            <a:ext cx="4133463" cy="1433944"/>
            <a:chOff x="7763069" y="5646408"/>
            <a:chExt cx="4133463" cy="1433944"/>
          </a:xfrm>
        </p:grpSpPr>
        <p:sp>
          <p:nvSpPr>
            <p:cNvPr id="15" name="Rectangle: Rounded Corners 14">
              <a:extLst>
                <a:ext uri="{FF2B5EF4-FFF2-40B4-BE49-F238E27FC236}">
                  <a16:creationId xmlns:a16="http://schemas.microsoft.com/office/drawing/2014/main" id="{AD45447F-0B68-ADA2-1ACF-B70CBEF09129}"/>
                </a:ext>
              </a:extLst>
            </p:cNvPr>
            <p:cNvSpPr/>
            <p:nvPr/>
          </p:nvSpPr>
          <p:spPr>
            <a:xfrm>
              <a:off x="7763069" y="5646408"/>
              <a:ext cx="4133463" cy="1433944"/>
            </a:xfrm>
            <a:prstGeom prst="roundRect">
              <a:avLst/>
            </a:prstGeom>
            <a:solidFill>
              <a:srgbClr val="6E5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BC32A5D0-5B46-CDA4-F7DF-422020D0B05B}"/>
                </a:ext>
              </a:extLst>
            </p:cNvPr>
            <p:cNvSpPr txBox="1"/>
            <p:nvPr/>
          </p:nvSpPr>
          <p:spPr>
            <a:xfrm>
              <a:off x="7949682" y="5815056"/>
              <a:ext cx="3946850" cy="1096647"/>
            </a:xfrm>
            <a:prstGeom prst="rect">
              <a:avLst/>
            </a:prstGeom>
            <a:noFill/>
          </p:spPr>
          <p:txBody>
            <a:bodyPr wrap="square">
              <a:spAutoFit/>
            </a:bodyPr>
            <a:lstStyle/>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solidFill>
                  <a:effectLst/>
                  <a:uLnTx/>
                  <a:uFillTx/>
                  <a:latin typeface="Helvetica Light" panose="020B0403020202020204"/>
                  <a:ea typeface="+mn-ea"/>
                  <a:cs typeface="+mn-cs"/>
                </a:rPr>
                <a:t>How did it feel doing the exercise? </a:t>
              </a:r>
            </a:p>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solidFill>
                  <a:effectLst/>
                  <a:uLnTx/>
                  <a:uFillTx/>
                  <a:latin typeface="Helvetica Light" panose="020B0403020202020204"/>
                  <a:ea typeface="+mn-ea"/>
                  <a:cs typeface="+mn-cs"/>
                </a:rPr>
                <a:t>What are your thoughts? </a:t>
              </a:r>
            </a:p>
            <a:p>
              <a:pPr marL="285750" marR="0" lvl="0" indent="-285750" algn="l" defTabSz="914400"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prstClr val="white"/>
                  </a:solidFill>
                  <a:effectLst/>
                  <a:uLnTx/>
                  <a:uFillTx/>
                  <a:latin typeface="Helvetica Light" panose="020B0403020202020204"/>
                  <a:ea typeface="+mn-ea"/>
                  <a:cs typeface="+mn-cs"/>
                </a:rPr>
                <a:t>What did you learn?</a:t>
              </a:r>
            </a:p>
          </p:txBody>
        </p:sp>
      </p:grpSp>
    </p:spTree>
    <p:extLst>
      <p:ext uri="{BB962C8B-B14F-4D97-AF65-F5344CB8AC3E}">
        <p14:creationId xmlns:p14="http://schemas.microsoft.com/office/powerpoint/2010/main" val="107150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10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1000"/>
                                        <p:tgtEl>
                                          <p:spTgt spid="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2" end="2"/>
                                            </p:txEl>
                                          </p:spTgt>
                                        </p:tgtEl>
                                        <p:attrNameLst>
                                          <p:attrName>style.visibility</p:attrName>
                                        </p:attrNameLst>
                                      </p:cBhvr>
                                      <p:to>
                                        <p:strVal val="visible"/>
                                      </p:to>
                                    </p:set>
                                    <p:animEffect transition="in" filter="fade">
                                      <p:cBhvr>
                                        <p:cTn id="32" dur="1000"/>
                                        <p:tgtEl>
                                          <p:spTgt spid="9">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10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1000"/>
                                        <p:tgtEl>
                                          <p:spTgt spid="1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xEl>
                                              <p:pRg st="2" end="2"/>
                                            </p:txEl>
                                          </p:spTgt>
                                        </p:tgtEl>
                                        <p:attrNameLst>
                                          <p:attrName>style.visibility</p:attrName>
                                        </p:attrNameLst>
                                      </p:cBhvr>
                                      <p:to>
                                        <p:strVal val="visible"/>
                                      </p:to>
                                    </p:set>
                                    <p:animEffect transition="in" filter="fade">
                                      <p:cBhvr>
                                        <p:cTn id="47" dur="1000"/>
                                        <p:tgtEl>
                                          <p:spTgt spid="1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1">
                                            <p:txEl>
                                              <p:pRg st="0" end="0"/>
                                            </p:txEl>
                                          </p:spTgt>
                                        </p:tgtEl>
                                        <p:attrNameLst>
                                          <p:attrName>style.visibility</p:attrName>
                                        </p:attrNameLst>
                                      </p:cBhvr>
                                      <p:to>
                                        <p:strVal val="visible"/>
                                      </p:to>
                                    </p:set>
                                    <p:animEffect transition="in" filter="fade">
                                      <p:cBhvr>
                                        <p:cTn id="52" dur="1000"/>
                                        <p:tgtEl>
                                          <p:spTgt spid="11">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1">
                                            <p:txEl>
                                              <p:pRg st="1" end="1"/>
                                            </p:txEl>
                                          </p:spTgt>
                                        </p:tgtEl>
                                        <p:attrNameLst>
                                          <p:attrName>style.visibility</p:attrName>
                                        </p:attrNameLst>
                                      </p:cBhvr>
                                      <p:to>
                                        <p:strVal val="visible"/>
                                      </p:to>
                                    </p:set>
                                    <p:animEffect transition="in" filter="fade">
                                      <p:cBhvr>
                                        <p:cTn id="57" dur="1000"/>
                                        <p:tgtEl>
                                          <p:spTgt spid="11">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
                                            <p:txEl>
                                              <p:pRg st="2" end="2"/>
                                            </p:txEl>
                                          </p:spTgt>
                                        </p:tgtEl>
                                        <p:attrNameLst>
                                          <p:attrName>style.visibility</p:attrName>
                                        </p:attrNameLst>
                                      </p:cBhvr>
                                      <p:to>
                                        <p:strVal val="visible"/>
                                      </p:to>
                                    </p:set>
                                    <p:animEffect transition="in" filter="fade">
                                      <p:cBhvr>
                                        <p:cTn id="62" dur="1000"/>
                                        <p:tgtEl>
                                          <p:spTgt spid="11">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10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2">
                                            <p:txEl>
                                              <p:pRg st="1" end="1"/>
                                            </p:txEl>
                                          </p:spTgt>
                                        </p:tgtEl>
                                        <p:attrNameLst>
                                          <p:attrName>style.visibility</p:attrName>
                                        </p:attrNameLst>
                                      </p:cBhvr>
                                      <p:to>
                                        <p:strVal val="visible"/>
                                      </p:to>
                                    </p:set>
                                    <p:animEffect transition="in" filter="fade">
                                      <p:cBhvr>
                                        <p:cTn id="72" dur="1000"/>
                                        <p:tgtEl>
                                          <p:spTgt spid="12">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2">
                                            <p:txEl>
                                              <p:pRg st="2" end="2"/>
                                            </p:txEl>
                                          </p:spTgt>
                                        </p:tgtEl>
                                        <p:attrNameLst>
                                          <p:attrName>style.visibility</p:attrName>
                                        </p:attrNameLst>
                                      </p:cBhvr>
                                      <p:to>
                                        <p:strVal val="visible"/>
                                      </p:to>
                                    </p:set>
                                    <p:animEffect transition="in" filter="fade">
                                      <p:cBhvr>
                                        <p:cTn id="77" dur="1000"/>
                                        <p:tgtEl>
                                          <p:spTgt spid="12">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EBFB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4795033" y="165404"/>
            <a:ext cx="7127678" cy="1384995"/>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We need to focus on connection with parents, with patience and passion to support them achieve the very best for their children.</a:t>
            </a:r>
          </a:p>
        </p:txBody>
      </p:sp>
      <p:sp>
        <p:nvSpPr>
          <p:cNvPr id="11" name="TextBox 10">
            <a:extLst>
              <a:ext uri="{FF2B5EF4-FFF2-40B4-BE49-F238E27FC236}">
                <a16:creationId xmlns:a16="http://schemas.microsoft.com/office/drawing/2014/main" id="{8FFD803D-8792-1B4D-A12D-384693289937}"/>
              </a:ext>
            </a:extLst>
          </p:cNvPr>
          <p:cNvSpPr txBox="1"/>
          <p:nvPr/>
        </p:nvSpPr>
        <p:spPr>
          <a:xfrm>
            <a:off x="5463272" y="1768822"/>
            <a:ext cx="5791199" cy="4585871"/>
          </a:xfrm>
          <a:prstGeom prst="rect">
            <a:avLst/>
          </a:prstGeom>
          <a:noFill/>
        </p:spPr>
        <p:txBody>
          <a:bodyPr wrap="square" rtlCol="0">
            <a:spAutoFit/>
          </a:bodyPr>
          <a:lstStyle/>
          <a:p>
            <a:pPr marL="342900" marR="0" lvl="0" indent="-342900" algn="l" defTabSz="914400" rtl="0" eaLnBrk="1" fontAlgn="auto" latinLnBrk="0" hangingPunct="1">
              <a:spcBef>
                <a:spcPts val="0"/>
              </a:spcBef>
              <a:spcAft>
                <a:spcPts val="12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I will meet you where you are at, be non-judgmental and present.</a:t>
            </a:r>
          </a:p>
          <a:p>
            <a:pPr marL="342900" marR="0" lvl="0" indent="-342900" algn="l" defTabSz="914400" rtl="0" eaLnBrk="1" fontAlgn="auto" latinLnBrk="0" hangingPunct="1">
              <a:spcBef>
                <a:spcPts val="0"/>
              </a:spcBef>
              <a:spcAft>
                <a:spcPts val="1200"/>
              </a:spcAft>
              <a:buClrTx/>
              <a:buSzTx/>
              <a:buFont typeface="Arial" panose="020B0604020202020204" pitchFamily="34" charset="0"/>
              <a:buChar char="•"/>
              <a:tabLst/>
              <a:defRPr/>
            </a:pPr>
            <a:r>
              <a:rPr lang="en-US" sz="2200" dirty="0">
                <a:solidFill>
                  <a:prstClr val="white"/>
                </a:solidFill>
                <a:latin typeface="Helvetica Light" panose="020B0403020202020204" pitchFamily="34" charset="0"/>
              </a:rPr>
              <a:t>What do I know about this family that will help me to build a relationship with them?</a:t>
            </a:r>
          </a:p>
          <a:p>
            <a:pPr marL="342900" marR="0" lvl="0" indent="-342900" algn="l" defTabSz="914400" rtl="0" eaLnBrk="1" fontAlgn="auto" latinLnBrk="0" hangingPunct="1">
              <a:spcBef>
                <a:spcPts val="0"/>
              </a:spcBef>
              <a:spcAft>
                <a:spcPts val="12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Am I using language that they will understand?</a:t>
            </a:r>
          </a:p>
          <a:p>
            <a:pPr marR="0" lvl="0" algn="l" defTabSz="914400" rtl="0" eaLnBrk="1" fontAlgn="auto" latinLnBrk="0" hangingPunct="1">
              <a:spcBef>
                <a:spcPts val="0"/>
              </a:spcBef>
              <a:spcAft>
                <a:spcPts val="600"/>
              </a:spcAft>
              <a:buClrTx/>
              <a:buSzTx/>
              <a:tabLst/>
              <a:defRPr/>
            </a:pP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a:p>
            <a:pPr marR="0" lvl="0" algn="l" defTabSz="914400" rtl="0" eaLnBrk="1" fontAlgn="auto" latinLnBrk="0" hangingPunct="1">
              <a:spcBef>
                <a:spcPts val="0"/>
              </a:spcBef>
              <a:spcAft>
                <a:spcPts val="600"/>
              </a:spcAft>
              <a:buClrTx/>
              <a:buSzTx/>
              <a:tabLst/>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Focus on the importance of:</a:t>
            </a:r>
            <a:endParaRPr lang="en-US" sz="2200" dirty="0">
              <a:solidFill>
                <a:prstClr val="white"/>
              </a:solidFill>
              <a:latin typeface="Helvetica Light" panose="020B0403020202020204" pitchFamily="34" charset="0"/>
            </a:endParaRPr>
          </a:p>
          <a:p>
            <a:pPr marL="800100" lvl="1" indent="-342900">
              <a:buFont typeface="Arial" panose="020B0604020202020204" pitchFamily="34" charset="0"/>
              <a:buChar char="•"/>
              <a:defRPr/>
            </a:pPr>
            <a:r>
              <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rPr>
              <a:t>Curiosity</a:t>
            </a:r>
          </a:p>
          <a:p>
            <a:pPr marL="800100" lvl="1" indent="-342900">
              <a:buFont typeface="Arial" panose="020B0604020202020204" pitchFamily="34" charset="0"/>
              <a:buChar char="•"/>
              <a:defRPr/>
            </a:pPr>
            <a:r>
              <a:rPr lang="en-US" sz="2200" dirty="0">
                <a:solidFill>
                  <a:prstClr val="white"/>
                </a:solidFill>
                <a:latin typeface="Helvetica Light" panose="020B0403020202020204" pitchFamily="34" charset="0"/>
              </a:rPr>
              <a:t>Listening</a:t>
            </a:r>
          </a:p>
          <a:p>
            <a:pPr marL="800100" lvl="1" indent="-342900">
              <a:buFont typeface="Arial" panose="020B0604020202020204" pitchFamily="34" charset="0"/>
              <a:buChar char="•"/>
              <a:defRPr/>
            </a:pPr>
            <a:r>
              <a:rPr lang="en-US" sz="2200" dirty="0">
                <a:solidFill>
                  <a:prstClr val="white"/>
                </a:solidFill>
                <a:latin typeface="Helvetica Light" panose="020B0403020202020204" pitchFamily="34" charset="0"/>
              </a:rPr>
              <a:t>Time</a:t>
            </a:r>
            <a:endParaRPr kumimoji="0" lang="en-US" sz="2200" b="0" i="0" u="none" strike="noStrike" kern="1200" cap="none" spc="0" normalizeH="0" baseline="0" noProof="0" dirty="0">
              <a:ln>
                <a:noFill/>
              </a:ln>
              <a:solidFill>
                <a:prstClr val="white"/>
              </a:solidFill>
              <a:effectLst/>
              <a:uLnTx/>
              <a:uFillTx/>
              <a:latin typeface="Helvetica Light" panose="020B0403020202020204" pitchFamily="34" charset="0"/>
              <a:ea typeface="+mn-ea"/>
              <a:cs typeface="+mn-cs"/>
            </a:endParaRPr>
          </a:p>
        </p:txBody>
      </p:sp>
      <p:pic>
        <p:nvPicPr>
          <p:cNvPr id="13" name="Picture 12">
            <a:extLst>
              <a:ext uri="{FF2B5EF4-FFF2-40B4-BE49-F238E27FC236}">
                <a16:creationId xmlns:a16="http://schemas.microsoft.com/office/drawing/2014/main" id="{E7DC0541-ABC3-2F4B-B141-8845F00464A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D62878B8-2218-414B-8262-9EFA28CE6DD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9F299C52-F05D-FF41-A8C8-2BEACAD43930}"/>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a:ln>
                  <a:noFill/>
                </a:ln>
                <a:solidFill>
                  <a:srgbClr val="5EBFBC"/>
                </a:solidFill>
                <a:effectLst/>
                <a:uLnTx/>
                <a:uFillTx/>
                <a:latin typeface="Helvetica" pitchFamily="2" charset="0"/>
                <a:ea typeface="+mn-ea"/>
                <a:cs typeface="+mn-cs"/>
              </a:rPr>
              <a:t>Connect</a:t>
            </a:r>
          </a:p>
        </p:txBody>
      </p:sp>
    </p:spTree>
    <p:extLst>
      <p:ext uri="{BB962C8B-B14F-4D97-AF65-F5344CB8AC3E}">
        <p14:creationId xmlns:p14="http://schemas.microsoft.com/office/powerpoint/2010/main" val="1065477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EBFB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0" y="-42585"/>
            <a:ext cx="5005138"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149686" y="712871"/>
            <a:ext cx="6789789" cy="5432256"/>
          </a:xfrm>
          <a:prstGeom prst="rect">
            <a:avLst/>
          </a:prstGeom>
          <a:noFill/>
        </p:spPr>
        <p:txBody>
          <a:bodyPr wrap="square" rtlCol="0">
            <a:spAutoFit/>
          </a:bodyPr>
          <a:lstStyle/>
          <a:p>
            <a:pPr marL="457200" marR="0" lvl="0" indent="-457200" algn="l" defTabSz="914400" rtl="0" eaLnBrk="1" fontAlgn="auto" latinLnBrk="0" hangingPunct="1">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How can I meet this family where they are at?</a:t>
            </a:r>
          </a:p>
          <a:p>
            <a:pPr marL="457200" indent="-457200">
              <a:spcAft>
                <a:spcPts val="600"/>
              </a:spcAft>
              <a:buFont typeface="Arial" panose="020B0604020202020204" pitchFamily="34" charset="0"/>
              <a:buChar char="•"/>
            </a:pPr>
            <a:r>
              <a:rPr lang="en-GB" sz="2400" dirty="0">
                <a:solidFill>
                  <a:prstClr val="white"/>
                </a:solidFill>
                <a:latin typeface="Helvetica Light" panose="020B0403020202020204"/>
              </a:rPr>
              <a:t>Where is a safe place for me to meet this family?</a:t>
            </a:r>
          </a:p>
          <a:p>
            <a:pPr marL="457200" marR="0" lvl="0" indent="-457200" algn="l" defTabSz="914400" rtl="0" eaLnBrk="1" fontAlgn="auto" latinLnBrk="0" hangingPunct="1">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Am I using language they can easily understand?</a:t>
            </a:r>
          </a:p>
          <a:p>
            <a:pPr marL="457200" marR="0" lvl="0" indent="-457200" algn="l" defTabSz="914400" rtl="0" eaLnBrk="1" fontAlgn="auto" latinLnBrk="0" hangingPunct="1">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approach could I use to start building a connection with this family?</a:t>
            </a:r>
          </a:p>
          <a:p>
            <a:pPr marL="457200" marR="0" lvl="0" indent="-457200" algn="l" defTabSz="914400" rtl="0" eaLnBrk="1" fontAlgn="auto" latinLnBrk="0" hangingPunct="1">
              <a:spcAft>
                <a:spcPts val="600"/>
              </a:spcAft>
              <a:buClrTx/>
              <a:buSzTx/>
              <a:buFont typeface="Arial" panose="020B0604020202020204" pitchFamily="34" charset="0"/>
              <a:buChar char="•"/>
              <a:tabLst/>
              <a:defRPr/>
            </a:pPr>
            <a:endParaRPr lang="en-GB" sz="2400" dirty="0">
              <a:solidFill>
                <a:prstClr val="white"/>
              </a:solidFill>
              <a:latin typeface="Helvetica Light" panose="020B0403020202020204"/>
            </a:endParaRPr>
          </a:p>
          <a:p>
            <a:pPr marL="457200" marR="0" lvl="0" indent="-457200" algn="l" defTabSz="914400" rtl="0" eaLnBrk="1" fontAlgn="auto" latinLnBrk="0" hangingPunct="1">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How well do I know this family?</a:t>
            </a:r>
          </a:p>
          <a:p>
            <a:pPr marL="457200" marR="0" lvl="0" indent="-457200" algn="l" defTabSz="914400" rtl="0" eaLnBrk="1" fontAlgn="auto" latinLnBrk="0" hangingPunct="1">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do I know about this family that will help me to build a relationship?</a:t>
            </a:r>
          </a:p>
          <a:p>
            <a:pPr marL="457200" lvl="0" indent="-457200">
              <a:spcAft>
                <a:spcPts val="600"/>
              </a:spcAft>
              <a:buFont typeface="Arial" panose="020B0604020202020204" pitchFamily="34" charset="0"/>
              <a:buChar char="•"/>
            </a:pPr>
            <a:r>
              <a:rPr lang="en-GB" sz="2400" dirty="0">
                <a:solidFill>
                  <a:prstClr val="white"/>
                </a:solidFill>
                <a:latin typeface="Helvetica Light" panose="020B0403020202020204"/>
              </a:rPr>
              <a:t>What have I noticed about this family which may help me to build our relationship?</a:t>
            </a:r>
            <a:endParaRPr kumimoji="0" lang="en-US" sz="1600" b="0" i="0" u="none" strike="noStrike" kern="1200" cap="none" spc="0" normalizeH="0" baseline="0" noProof="0" dirty="0">
              <a:ln>
                <a:noFill/>
              </a:ln>
              <a:solidFill>
                <a:prstClr val="white"/>
              </a:solidFill>
              <a:effectLst/>
              <a:uLnTx/>
              <a:uFillTx/>
              <a:latin typeface="Helvetica Light" panose="020B0403020202020204"/>
            </a:endParaRPr>
          </a:p>
        </p:txBody>
      </p:sp>
      <p:pic>
        <p:nvPicPr>
          <p:cNvPr id="13" name="Picture 12">
            <a:extLst>
              <a:ext uri="{FF2B5EF4-FFF2-40B4-BE49-F238E27FC236}">
                <a16:creationId xmlns:a16="http://schemas.microsoft.com/office/drawing/2014/main" id="{E7DC0541-ABC3-2F4B-B141-8845F00464A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D62878B8-2218-414B-8262-9EFA28CE6DD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9F299C52-F05D-FF41-A8C8-2BEACAD43930}"/>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5EBFBC"/>
                </a:solidFill>
                <a:effectLst/>
                <a:uLnTx/>
                <a:uFillTx/>
                <a:latin typeface="Helvetica" pitchFamily="2" charset="0"/>
                <a:ea typeface="+mn-ea"/>
                <a:cs typeface="+mn-cs"/>
              </a:rPr>
              <a:t>Connect</a:t>
            </a:r>
          </a:p>
        </p:txBody>
      </p:sp>
    </p:spTree>
    <p:extLst>
      <p:ext uri="{BB962C8B-B14F-4D97-AF65-F5344CB8AC3E}">
        <p14:creationId xmlns:p14="http://schemas.microsoft.com/office/powerpoint/2010/main" val="1427732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EBFBC"/>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8"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257662" y="1047848"/>
            <a:ext cx="6529136" cy="5139869"/>
          </a:xfrm>
          <a:prstGeom prst="rect">
            <a:avLst/>
          </a:prstGeom>
          <a:noFill/>
        </p:spPr>
        <p:txBody>
          <a:bodyPr wrap="square" rtlCol="0">
            <a:spAutoFit/>
          </a:bodyPr>
          <a:lstStyle/>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How can I show this family that I care? </a:t>
            </a:r>
          </a:p>
          <a:p>
            <a:pPr marL="342900" indent="-342900">
              <a:spcAft>
                <a:spcPts val="600"/>
              </a:spcAft>
              <a:buFont typeface="Arial" panose="020B0604020202020204" pitchFamily="34" charset="0"/>
              <a:buChar char="•"/>
            </a:pPr>
            <a:r>
              <a:rPr lang="en-GB" sz="2400" dirty="0">
                <a:solidFill>
                  <a:prstClr val="white"/>
                </a:solidFill>
                <a:latin typeface="Helvetica Light" panose="020B0403020202020204"/>
              </a:rPr>
              <a:t>How </a:t>
            </a:r>
            <a:r>
              <a:rPr kumimoji="0" lang="en-GB" sz="2400" b="0" i="0" u="none" strike="noStrike" kern="1200" cap="none" spc="0" normalizeH="0" baseline="0" noProof="0" dirty="0">
                <a:ln>
                  <a:noFill/>
                </a:ln>
                <a:solidFill>
                  <a:prstClr val="white"/>
                </a:solidFill>
                <a:effectLst/>
                <a:uLnTx/>
                <a:uFillTx/>
                <a:latin typeface="Helvetica Light" panose="020B0403020202020204"/>
              </a:rPr>
              <a:t>can I show this family that I value them?</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white"/>
              </a:solidFill>
              <a:effectLst/>
              <a:uLnTx/>
              <a:uFillTx/>
              <a:latin typeface="Helvetica Light" panose="020B0403020202020204"/>
            </a:endParaRP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GB" sz="2400" dirty="0">
                <a:solidFill>
                  <a:prstClr val="white"/>
                </a:solidFill>
                <a:latin typeface="Helvetica Light" panose="020B0403020202020204"/>
              </a:rPr>
              <a:t>When I have connected well with a family how did they respond?</a:t>
            </a:r>
            <a:r>
              <a:rPr kumimoji="0" lang="en-GB" sz="2400" b="0" i="0" u="none" strike="noStrike" kern="1200" cap="none" spc="0" normalizeH="0" baseline="0" noProof="0" dirty="0">
                <a:ln>
                  <a:noFill/>
                </a:ln>
                <a:solidFill>
                  <a:prstClr val="white"/>
                </a:solidFill>
                <a:effectLst/>
                <a:uLnTx/>
                <a:uFillTx/>
                <a:latin typeface="Helvetica Light" panose="020B0403020202020204"/>
              </a:rPr>
              <a:t> </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GB" sz="2400" dirty="0">
                <a:solidFill>
                  <a:prstClr val="white"/>
                </a:solidFill>
                <a:latin typeface="Helvetica Light" panose="020B0403020202020204"/>
              </a:rPr>
              <a:t>How does the relationship change when I have connected with a family</a:t>
            </a:r>
            <a:r>
              <a:rPr kumimoji="0" lang="en-GB" sz="2400" b="0" i="0" u="none" strike="noStrike" kern="1200" cap="none" spc="0" normalizeH="0" baseline="0" noProof="0" dirty="0">
                <a:ln>
                  <a:noFill/>
                </a:ln>
                <a:solidFill>
                  <a:prstClr val="white"/>
                </a:solidFill>
                <a:effectLst/>
                <a:uLnTx/>
                <a:uFillTx/>
                <a:latin typeface="Helvetica Light" panose="020B0403020202020204"/>
              </a:rPr>
              <a:t>?</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GB" sz="2400" dirty="0">
                <a:solidFill>
                  <a:prstClr val="white"/>
                </a:solidFill>
                <a:latin typeface="Helvetica Light" panose="020B0403020202020204"/>
              </a:rPr>
              <a:t>What can I learn to try with other families?</a:t>
            </a:r>
            <a:endParaRPr kumimoji="0" lang="en-GB" sz="2400" b="0" i="0" u="none" strike="noStrike" kern="1200" cap="none" spc="0" normalizeH="0" baseline="0" noProof="0" dirty="0">
              <a:ln>
                <a:noFill/>
              </a:ln>
              <a:solidFill>
                <a:prstClr val="white"/>
              </a:solidFill>
              <a:effectLst/>
              <a:uLnTx/>
              <a:uFillTx/>
              <a:latin typeface="Helvetica Light" panose="020B0403020202020204"/>
            </a:endParaRP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If I </a:t>
            </a:r>
            <a:r>
              <a:rPr lang="en-GB" sz="2400" dirty="0">
                <a:solidFill>
                  <a:prstClr val="white"/>
                </a:solidFill>
                <a:latin typeface="Helvetica Light" panose="020B0403020202020204"/>
              </a:rPr>
              <a:t>am finding it difficult to build a relationship…</a:t>
            </a:r>
          </a:p>
          <a:p>
            <a:pPr marL="800100" lvl="1" indent="-342900">
              <a:spcAft>
                <a:spcPts val="600"/>
              </a:spcAft>
              <a:buFont typeface="Arial" panose="020B0604020202020204" pitchFamily="34" charset="0"/>
              <a:buChar cha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do they see when they see me?</a:t>
            </a:r>
          </a:p>
          <a:p>
            <a:pPr marL="800100" marR="0" lvl="1"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white"/>
                </a:solidFill>
                <a:effectLst/>
                <a:uLnTx/>
                <a:uFillTx/>
                <a:latin typeface="Helvetica Light" panose="020B0403020202020204"/>
              </a:rPr>
              <a:t>What can I do to ease their concerns?</a:t>
            </a:r>
          </a:p>
        </p:txBody>
      </p:sp>
      <p:pic>
        <p:nvPicPr>
          <p:cNvPr id="13" name="Picture 12">
            <a:extLst>
              <a:ext uri="{FF2B5EF4-FFF2-40B4-BE49-F238E27FC236}">
                <a16:creationId xmlns:a16="http://schemas.microsoft.com/office/drawing/2014/main" id="{E7DC0541-ABC3-2F4B-B141-8845F00464A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pic>
        <p:nvPicPr>
          <p:cNvPr id="7" name="Picture 6" descr="A close up of a logo&#10;&#10;Description automatically generated with low confidence">
            <a:extLst>
              <a:ext uri="{FF2B5EF4-FFF2-40B4-BE49-F238E27FC236}">
                <a16:creationId xmlns:a16="http://schemas.microsoft.com/office/drawing/2014/main" id="{D62878B8-2218-414B-8262-9EFA28CE6DD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2" name="TextBox 11">
            <a:extLst>
              <a:ext uri="{FF2B5EF4-FFF2-40B4-BE49-F238E27FC236}">
                <a16:creationId xmlns:a16="http://schemas.microsoft.com/office/drawing/2014/main" id="{9F299C52-F05D-FF41-A8C8-2BEACAD43930}"/>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5EBFBC"/>
                </a:solidFill>
                <a:effectLst/>
                <a:uLnTx/>
                <a:uFillTx/>
                <a:latin typeface="Helvetica" pitchFamily="2" charset="0"/>
                <a:ea typeface="+mn-ea"/>
                <a:cs typeface="+mn-cs"/>
              </a:rPr>
              <a:t>Connect</a:t>
            </a:r>
          </a:p>
        </p:txBody>
      </p:sp>
    </p:spTree>
    <p:extLst>
      <p:ext uri="{BB962C8B-B14F-4D97-AF65-F5344CB8AC3E}">
        <p14:creationId xmlns:p14="http://schemas.microsoft.com/office/powerpoint/2010/main" val="1352623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ADA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137"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4592871" y="252389"/>
            <a:ext cx="7356473" cy="1815882"/>
          </a:xfrm>
          <a:prstGeom prst="rect">
            <a:avLst/>
          </a:prstGeom>
          <a:noFill/>
        </p:spPr>
        <p:txBody>
          <a:bodyPr wrap="square" rtlCol="0">
            <a:spAutoFit/>
          </a:bodyPr>
          <a:lstStyle/>
          <a:p>
            <a:pPr marL="0" marR="0" lvl="0" indent="0" algn="l" defTabSz="914400" rtl="0" eaLnBrk="1" fontAlgn="auto" latinLnBrk="0" hangingPunct="1">
              <a:spcBef>
                <a:spcPts val="0"/>
              </a:spcBef>
              <a:spcAft>
                <a:spcPts val="0"/>
              </a:spcAft>
              <a:buClrTx/>
              <a:buSzTx/>
              <a:buFontTx/>
              <a:buNone/>
              <a:tabLst/>
              <a:defRPr/>
            </a:pPr>
            <a:r>
              <a:rPr lang="en-GB" sz="2800" dirty="0">
                <a:solidFill>
                  <a:schemeClr val="bg2">
                    <a:lumMod val="25000"/>
                  </a:schemeClr>
                </a:solidFill>
                <a:latin typeface="Helvetica Light" panose="020B0403020202020204" pitchFamily="34" charset="0"/>
              </a:rPr>
              <a:t>As with children, parents also need someone to trust – we need to enable professionals and volunteers to have the time to earn parents’ trust.</a:t>
            </a:r>
            <a:endParaRPr kumimoji="0" lang="en-US" sz="2800" b="0" i="0" u="none" strike="noStrike" kern="1200" cap="none" spc="0" normalizeH="0" baseline="0" noProof="0" dirty="0">
              <a:ln>
                <a:noFill/>
              </a:ln>
              <a:solidFill>
                <a:schemeClr val="bg2">
                  <a:lumMod val="25000"/>
                </a:schemeClr>
              </a:solidFill>
              <a:effectLst/>
              <a:uLnTx/>
              <a:uFillTx/>
              <a:latin typeface="Helvetica Light" panose="020B0403020202020204" pitchFamily="34" charset="0"/>
              <a:ea typeface="+mn-ea"/>
              <a:cs typeface="+mn-cs"/>
            </a:endParaRPr>
          </a:p>
        </p:txBody>
      </p:sp>
      <p:sp>
        <p:nvSpPr>
          <p:cNvPr id="11" name="TextBox 10">
            <a:extLst>
              <a:ext uri="{FF2B5EF4-FFF2-40B4-BE49-F238E27FC236}">
                <a16:creationId xmlns:a16="http://schemas.microsoft.com/office/drawing/2014/main" id="{8FFD803D-8792-1B4D-A12D-384693289937}"/>
              </a:ext>
            </a:extLst>
          </p:cNvPr>
          <p:cNvSpPr txBox="1"/>
          <p:nvPr/>
        </p:nvSpPr>
        <p:spPr>
          <a:xfrm>
            <a:off x="5158939" y="2068271"/>
            <a:ext cx="6224335" cy="401648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a:solidFill>
                  <a:schemeClr val="bg2">
                    <a:lumMod val="25000"/>
                  </a:schemeClr>
                </a:solidFill>
                <a:latin typeface="Helvetica Light" panose="020B0403020202020204"/>
              </a:rPr>
              <a:t>I’m here, I’m listening, I’m present and I want to build a lasting relationship with this family. </a:t>
            </a:r>
          </a:p>
          <a:p>
            <a:pPr marL="342900" indent="-342900">
              <a:spcAft>
                <a:spcPts val="600"/>
              </a:spcAft>
              <a:buFont typeface="Arial" panose="020B0604020202020204" pitchFamily="34" charset="0"/>
              <a:buChar char="•"/>
            </a:pPr>
            <a:r>
              <a:rPr lang="en-GB" sz="2000" dirty="0">
                <a:solidFill>
                  <a:schemeClr val="bg2">
                    <a:lumMod val="25000"/>
                  </a:schemeClr>
                </a:solidFill>
                <a:latin typeface="Helvetica Light" panose="020B0403020202020204"/>
              </a:rPr>
              <a:t>I will be honest and realistic about what can be expected.</a:t>
            </a:r>
          </a:p>
          <a:p>
            <a:pPr marL="342900" indent="-342900">
              <a:spcAft>
                <a:spcPts val="600"/>
              </a:spcAft>
              <a:buFont typeface="Arial" panose="020B0604020202020204" pitchFamily="34" charset="0"/>
              <a:buChar char="•"/>
            </a:pPr>
            <a:r>
              <a:rPr lang="en-GB" sz="2000" dirty="0">
                <a:solidFill>
                  <a:schemeClr val="bg2">
                    <a:lumMod val="25000"/>
                  </a:schemeClr>
                </a:solidFill>
                <a:latin typeface="Helvetica Light" panose="020B0403020202020204"/>
              </a:rPr>
              <a:t>How do I show through my words and actions that I’m interested and I’m present now?</a:t>
            </a:r>
          </a:p>
          <a:p>
            <a:endParaRPr lang="en-GB" sz="2000" dirty="0">
              <a:solidFill>
                <a:schemeClr val="bg2">
                  <a:lumMod val="25000"/>
                </a:schemeClr>
              </a:solidFill>
              <a:latin typeface="Helvetica Light" panose="020B0403020202020204"/>
            </a:endParaRPr>
          </a:p>
          <a:p>
            <a:pPr>
              <a:lnSpc>
                <a:spcPct val="150000"/>
              </a:lnSpc>
            </a:pPr>
            <a:r>
              <a:rPr lang="en-GB" sz="2000" dirty="0">
                <a:solidFill>
                  <a:schemeClr val="bg2">
                    <a:lumMod val="25000"/>
                  </a:schemeClr>
                </a:solidFill>
                <a:latin typeface="Helvetica Light" panose="020B0403020202020204"/>
              </a:rPr>
              <a:t>Focus on:</a:t>
            </a:r>
          </a:p>
          <a:p>
            <a:pPr marL="800100" lvl="1" indent="-342900">
              <a:buFont typeface="Arial" panose="020B0604020202020204" pitchFamily="34" charset="0"/>
              <a:buChar char="•"/>
            </a:pPr>
            <a:r>
              <a:rPr lang="en-GB" sz="2000" dirty="0">
                <a:solidFill>
                  <a:schemeClr val="bg2">
                    <a:lumMod val="25000"/>
                  </a:schemeClr>
                </a:solidFill>
                <a:latin typeface="Helvetica Light" panose="020B0403020202020204"/>
              </a:rPr>
              <a:t>Being present</a:t>
            </a:r>
          </a:p>
          <a:p>
            <a:pPr marL="800100" lvl="1" indent="-342900">
              <a:buFont typeface="Arial" panose="020B0604020202020204" pitchFamily="34" charset="0"/>
              <a:buChar char="•"/>
            </a:pPr>
            <a:r>
              <a:rPr lang="en-GB" sz="2000" dirty="0">
                <a:solidFill>
                  <a:schemeClr val="bg2">
                    <a:lumMod val="25000"/>
                  </a:schemeClr>
                </a:solidFill>
                <a:latin typeface="Helvetica Light" panose="020B0403020202020204"/>
              </a:rPr>
              <a:t>Listening</a:t>
            </a:r>
          </a:p>
          <a:p>
            <a:pPr marL="800100" lvl="1" indent="-342900">
              <a:buFont typeface="Arial" panose="020B0604020202020204" pitchFamily="34" charset="0"/>
              <a:buChar char="•"/>
            </a:pPr>
            <a:r>
              <a:rPr lang="en-GB" sz="2000" dirty="0">
                <a:solidFill>
                  <a:schemeClr val="bg2">
                    <a:lumMod val="25000"/>
                  </a:schemeClr>
                </a:solidFill>
                <a:latin typeface="Helvetica Light" panose="020B0403020202020204"/>
              </a:rPr>
              <a:t>Consistency</a:t>
            </a:r>
            <a:endParaRPr kumimoji="0" lang="en-US" sz="2000" b="0" i="0" u="none" strike="noStrike" kern="1200" cap="none" spc="0" normalizeH="0" baseline="0" noProof="0" dirty="0">
              <a:ln>
                <a:noFill/>
              </a:ln>
              <a:solidFill>
                <a:schemeClr val="bg2">
                  <a:lumMod val="25000"/>
                </a:schemeClr>
              </a:solidFill>
              <a:effectLst/>
              <a:uLnTx/>
              <a:uFillTx/>
              <a:latin typeface="Helvetica Light" panose="020B0403020202020204"/>
            </a:endParaRPr>
          </a:p>
        </p:txBody>
      </p:sp>
      <p:pic>
        <p:nvPicPr>
          <p:cNvPr id="12" name="Picture 11" descr="A close up of a logo&#10;&#10;Description automatically generated with low confidence">
            <a:extLst>
              <a:ext uri="{FF2B5EF4-FFF2-40B4-BE49-F238E27FC236}">
                <a16:creationId xmlns:a16="http://schemas.microsoft.com/office/drawing/2014/main" id="{6E85FE4F-D036-764F-BF62-9F3FC11B289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3" name="TextBox 12">
            <a:extLst>
              <a:ext uri="{FF2B5EF4-FFF2-40B4-BE49-F238E27FC236}">
                <a16:creationId xmlns:a16="http://schemas.microsoft.com/office/drawing/2014/main" id="{37BA2231-3872-4341-999C-A67862A51379}"/>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a:ln>
                  <a:noFill/>
                </a:ln>
                <a:solidFill>
                  <a:srgbClr val="F5ADA8"/>
                </a:solidFill>
                <a:effectLst/>
                <a:uLnTx/>
                <a:uFillTx/>
                <a:latin typeface="Helvetica" pitchFamily="2" charset="0"/>
                <a:ea typeface="+mn-ea"/>
                <a:cs typeface="+mn-cs"/>
              </a:rPr>
              <a:t>Trust</a:t>
            </a:r>
          </a:p>
        </p:txBody>
      </p:sp>
    </p:spTree>
    <p:extLst>
      <p:ext uri="{BB962C8B-B14F-4D97-AF65-F5344CB8AC3E}">
        <p14:creationId xmlns:p14="http://schemas.microsoft.com/office/powerpoint/2010/main" val="2262753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ADA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4EFB8D-28F4-0245-A5EC-9411C9CC4456}"/>
              </a:ext>
            </a:extLst>
          </p:cNvPr>
          <p:cNvPicPr>
            <a:picLocks noChangeAspect="1"/>
          </p:cNvPicPr>
          <p:nvPr/>
        </p:nvPicPr>
        <p:blipFill rotWithShape="1">
          <a:blip r:embed="rId2" cstate="print">
            <a:alphaModFix amt="20000"/>
            <a:extLst>
              <a:ext uri="{28A0092B-C50C-407E-A947-70E740481C1C}">
                <a14:useLocalDpi xmlns:a14="http://schemas.microsoft.com/office/drawing/2010/main"/>
              </a:ext>
            </a:extLst>
          </a:blip>
          <a:srcRect l="36393"/>
          <a:stretch/>
        </p:blipFill>
        <p:spPr>
          <a:xfrm>
            <a:off x="-1" y="-50800"/>
            <a:ext cx="5005634" cy="6943169"/>
          </a:xfrm>
          <a:prstGeom prst="rect">
            <a:avLst/>
          </a:prstGeom>
        </p:spPr>
      </p:pic>
      <p:pic>
        <p:nvPicPr>
          <p:cNvPr id="6" name="Picture 5">
            <a:extLst>
              <a:ext uri="{FF2B5EF4-FFF2-40B4-BE49-F238E27FC236}">
                <a16:creationId xmlns:a16="http://schemas.microsoft.com/office/drawing/2014/main" id="{92817EAB-E223-E748-A77A-06157E94A44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l="42457"/>
          <a:stretch/>
        </p:blipFill>
        <p:spPr>
          <a:xfrm>
            <a:off x="0" y="-42585"/>
            <a:ext cx="4528022" cy="6943169"/>
          </a:xfrm>
          <a:prstGeom prst="rect">
            <a:avLst/>
          </a:prstGeom>
        </p:spPr>
      </p:pic>
      <p:sp>
        <p:nvSpPr>
          <p:cNvPr id="10" name="TextBox 9">
            <a:extLst>
              <a:ext uri="{FF2B5EF4-FFF2-40B4-BE49-F238E27FC236}">
                <a16:creationId xmlns:a16="http://schemas.microsoft.com/office/drawing/2014/main" id="{20ABEFE1-2840-A14A-BD2F-136D562E067A}"/>
              </a:ext>
            </a:extLst>
          </p:cNvPr>
          <p:cNvSpPr txBox="1"/>
          <p:nvPr/>
        </p:nvSpPr>
        <p:spPr>
          <a:xfrm>
            <a:off x="5385350" y="859064"/>
            <a:ext cx="6554125" cy="5139869"/>
          </a:xfrm>
          <a:prstGeom prst="rect">
            <a:avLst/>
          </a:prstGeom>
          <a:noFill/>
        </p:spPr>
        <p:txBody>
          <a:bodyPr wrap="square" rtlCol="0">
            <a:spAutoFit/>
          </a:bodyPr>
          <a:lstStyle/>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What can I do to earn this family’s trust?</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lang="en-GB" sz="2400" dirty="0">
                <a:solidFill>
                  <a:schemeClr val="bg2">
                    <a:lumMod val="25000"/>
                  </a:schemeClr>
                </a:solidFill>
                <a:latin typeface="Helvetica Light" panose="020B0403020202020204"/>
              </a:rPr>
              <a:t>Does this family’s ability to trust me change? Why?</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What do I need to do to maintain the trust </a:t>
            </a:r>
            <a:r>
              <a:rPr lang="en-GB" sz="2400" dirty="0">
                <a:solidFill>
                  <a:schemeClr val="bg2">
                    <a:lumMod val="25000"/>
                  </a:schemeClr>
                </a:solidFill>
                <a:latin typeface="Helvetica Light" panose="020B0403020202020204"/>
              </a:rPr>
              <a:t>of this family over time?</a:t>
            </a:r>
            <a:endPar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endParaRP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endParaRP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Who does this family trust?</a:t>
            </a:r>
          </a:p>
          <a:p>
            <a:pPr marL="342900" marR="0" lvl="0" indent="-34290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rPr>
              <a:t>Who would they turn to if they are worried?</a:t>
            </a:r>
          </a:p>
          <a:p>
            <a:pPr marL="342900" indent="-342900">
              <a:spcAft>
                <a:spcPts val="600"/>
              </a:spcAft>
              <a:buFont typeface="Arial" panose="020B0604020202020204" pitchFamily="34" charset="0"/>
              <a:buChar char="•"/>
            </a:pPr>
            <a:r>
              <a:rPr lang="en-GB" sz="2400" dirty="0">
                <a:solidFill>
                  <a:schemeClr val="bg2">
                    <a:lumMod val="25000"/>
                  </a:schemeClr>
                </a:solidFill>
                <a:latin typeface="Helvetica Light" panose="020B0403020202020204"/>
              </a:rPr>
              <a:t>Who else is in this family’s network of support?</a:t>
            </a:r>
          </a:p>
          <a:p>
            <a:pPr marL="342900" indent="-342900">
              <a:spcAft>
                <a:spcPts val="600"/>
              </a:spcAft>
              <a:buFont typeface="Arial" panose="020B0604020202020204" pitchFamily="34" charset="0"/>
              <a:buChar char="•"/>
            </a:pPr>
            <a:r>
              <a:rPr lang="en-GB" sz="2400" dirty="0">
                <a:solidFill>
                  <a:schemeClr val="bg2">
                    <a:lumMod val="25000"/>
                  </a:schemeClr>
                </a:solidFill>
                <a:latin typeface="Helvetica Light" panose="020B0403020202020204"/>
              </a:rPr>
              <a:t>Who influences this family? Is this a good influence?</a:t>
            </a:r>
          </a:p>
          <a:p>
            <a:pPr marL="342900" indent="-342900">
              <a:spcAft>
                <a:spcPts val="600"/>
              </a:spcAft>
              <a:buFont typeface="Arial" panose="020B0604020202020204" pitchFamily="34" charset="0"/>
              <a:buChar char="•"/>
            </a:pPr>
            <a:r>
              <a:rPr lang="en-GB" sz="2400" dirty="0">
                <a:solidFill>
                  <a:schemeClr val="bg2">
                    <a:lumMod val="25000"/>
                  </a:schemeClr>
                </a:solidFill>
                <a:latin typeface="Helvetica Light" panose="020B0403020202020204"/>
              </a:rPr>
              <a:t>Who does this family not trust?</a:t>
            </a:r>
            <a:endParaRPr kumimoji="0" lang="en-GB" sz="2400" b="0" i="0" u="none" strike="noStrike" kern="1200" cap="none" spc="0" normalizeH="0" baseline="0" noProof="0" dirty="0">
              <a:ln>
                <a:noFill/>
              </a:ln>
              <a:solidFill>
                <a:schemeClr val="bg2">
                  <a:lumMod val="25000"/>
                </a:schemeClr>
              </a:solidFill>
              <a:effectLst/>
              <a:uLnTx/>
              <a:uFillTx/>
              <a:latin typeface="Helvetica Light" panose="020B0403020202020204"/>
            </a:endParaRPr>
          </a:p>
        </p:txBody>
      </p:sp>
      <p:pic>
        <p:nvPicPr>
          <p:cNvPr id="12" name="Picture 11" descr="A close up of a logo&#10;&#10;Description automatically generated with low confidence">
            <a:extLst>
              <a:ext uri="{FF2B5EF4-FFF2-40B4-BE49-F238E27FC236}">
                <a16:creationId xmlns:a16="http://schemas.microsoft.com/office/drawing/2014/main" id="{6E85FE4F-D036-764F-BF62-9F3FC11B289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525" y="5583068"/>
            <a:ext cx="1860885" cy="1022566"/>
          </a:xfrm>
          <a:prstGeom prst="rect">
            <a:avLst/>
          </a:prstGeom>
        </p:spPr>
      </p:pic>
      <p:sp>
        <p:nvSpPr>
          <p:cNvPr id="13" name="TextBox 12">
            <a:extLst>
              <a:ext uri="{FF2B5EF4-FFF2-40B4-BE49-F238E27FC236}">
                <a16:creationId xmlns:a16="http://schemas.microsoft.com/office/drawing/2014/main" id="{37BA2231-3872-4341-999C-A67862A51379}"/>
              </a:ext>
            </a:extLst>
          </p:cNvPr>
          <p:cNvSpPr txBox="1"/>
          <p:nvPr/>
        </p:nvSpPr>
        <p:spPr>
          <a:xfrm>
            <a:off x="1058779" y="2921168"/>
            <a:ext cx="32565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srgbClr val="F5ADA8"/>
                </a:solidFill>
                <a:effectLst/>
                <a:uLnTx/>
                <a:uFillTx/>
                <a:latin typeface="Helvetica" pitchFamily="2" charset="0"/>
                <a:ea typeface="+mn-ea"/>
                <a:cs typeface="+mn-cs"/>
              </a:rPr>
              <a:t>Trust</a:t>
            </a:r>
          </a:p>
        </p:txBody>
      </p:sp>
    </p:spTree>
    <p:extLst>
      <p:ext uri="{BB962C8B-B14F-4D97-AF65-F5344CB8AC3E}">
        <p14:creationId xmlns:p14="http://schemas.microsoft.com/office/powerpoint/2010/main" val="310652503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dcbeb49-6608-414c-aa83-2294eec9e2e3">
      <Terms xmlns="http://schemas.microsoft.com/office/infopath/2007/PartnerControls"/>
    </lcf76f155ced4ddcb4097134ff3c332f>
    <TaxCatchAll xmlns="a8f62ff0-e724-490b-9445-3d131930e82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3003D060F36F64584A95568152C94E4" ma:contentTypeVersion="21" ma:contentTypeDescription="Create a new document." ma:contentTypeScope="" ma:versionID="6bbc9d46742a795276f54e6eee0a41f7">
  <xsd:schema xmlns:xsd="http://www.w3.org/2001/XMLSchema" xmlns:xs="http://www.w3.org/2001/XMLSchema" xmlns:p="http://schemas.microsoft.com/office/2006/metadata/properties" xmlns:ns2="5dcbeb49-6608-414c-aa83-2294eec9e2e3" xmlns:ns3="a8f62ff0-e724-490b-9445-3d131930e824" targetNamespace="http://schemas.microsoft.com/office/2006/metadata/properties" ma:root="true" ma:fieldsID="f1d34a62b6d0d2f8a47a20ded96d3be5" ns2:_="" ns3:_="">
    <xsd:import namespace="5dcbeb49-6608-414c-aa83-2294eec9e2e3"/>
    <xsd:import namespace="a8f62ff0-e724-490b-9445-3d131930e82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cbeb49-6608-414c-aa83-2294eec9e2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ee47d3c-824f-44ba-a186-ef5ee7fdb8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8f62ff0-e724-490b-9445-3d131930e82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28ddb5d9-1c7b-427f-aaa8-1159ca45c103}" ma:internalName="TaxCatchAll" ma:showField="CatchAllData" ma:web="a8f62ff0-e724-490b-9445-3d131930e8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9C121F-C043-48EB-9031-F9409EF21C7F}">
  <ds:schemaRefs>
    <ds:schemaRef ds:uri="http://schemas.microsoft.com/sharepoint/v3/contenttype/forms"/>
  </ds:schemaRefs>
</ds:datastoreItem>
</file>

<file path=customXml/itemProps2.xml><?xml version="1.0" encoding="utf-8"?>
<ds:datastoreItem xmlns:ds="http://schemas.openxmlformats.org/officeDocument/2006/customXml" ds:itemID="{F32DD2FD-DDB7-43A7-8DD6-28C36FFDBDCD}">
  <ds:schemaRefs>
    <ds:schemaRef ds:uri="http://schemas.microsoft.com/office/2006/metadata/properties"/>
    <ds:schemaRef ds:uri="http://schemas.microsoft.com/office/infopath/2007/PartnerControls"/>
    <ds:schemaRef ds:uri="df91f6b7-507b-4357-b906-795b26c65374"/>
    <ds:schemaRef ds:uri="6fd35066-9879-4a99-a4c6-567172343345"/>
  </ds:schemaRefs>
</ds:datastoreItem>
</file>

<file path=customXml/itemProps3.xml><?xml version="1.0" encoding="utf-8"?>
<ds:datastoreItem xmlns:ds="http://schemas.openxmlformats.org/officeDocument/2006/customXml" ds:itemID="{B0F02A05-B07F-468B-A87A-4C934DE0F4B3}"/>
</file>

<file path=docProps/app.xml><?xml version="1.0" encoding="utf-8"?>
<Properties xmlns="http://schemas.openxmlformats.org/officeDocument/2006/extended-properties" xmlns:vt="http://schemas.openxmlformats.org/officeDocument/2006/docPropsVTypes">
  <Template/>
  <TotalTime>1388</TotalTime>
  <Words>1501</Words>
  <Application>Microsoft Office PowerPoint</Application>
  <PresentationFormat>Widescreen</PresentationFormat>
  <Paragraphs>158</Paragraphs>
  <Slides>18</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Helvetica</vt:lpstr>
      <vt:lpstr>Helvetica Light</vt:lpstr>
      <vt:lpstr>1_Office Theme</vt:lpstr>
      <vt:lpstr>PowerPoint Presentation</vt:lpstr>
      <vt:lpstr>Using this slide pack to help professionals and volunteers to reflect on how they are applying the principles for one family.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Surrey Youth Focus</dc:creator>
  <cp:lastModifiedBy>Anika Wilson</cp:lastModifiedBy>
  <cp:revision>35</cp:revision>
  <dcterms:created xsi:type="dcterms:W3CDTF">2021-04-22T11:30:56Z</dcterms:created>
  <dcterms:modified xsi:type="dcterms:W3CDTF">2023-04-17T10:14:59Z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0x01010073003D060F36F64584A95568152C94E4</vt:lpwstr>
  </property>
  <property fmtid="{D5CDD505-2E9C-101B-9397-08002B2CF9AE}" pid="3" name="MediaServiceImageTags">
    <vt:lpwstr/>
  </property>
</Properties>
</file>